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267" r:id="rId12"/>
    <p:sldId id="289" r:id="rId13"/>
    <p:sldId id="287" r:id="rId14"/>
    <p:sldId id="290" r:id="rId15"/>
    <p:sldId id="303" r:id="rId16"/>
    <p:sldId id="292" r:id="rId17"/>
    <p:sldId id="296" r:id="rId18"/>
    <p:sldId id="258" r:id="rId19"/>
    <p:sldId id="297" r:id="rId20"/>
    <p:sldId id="298" r:id="rId21"/>
    <p:sldId id="259" r:id="rId22"/>
    <p:sldId id="299" r:id="rId23"/>
    <p:sldId id="261" r:id="rId24"/>
    <p:sldId id="304" r:id="rId25"/>
    <p:sldId id="260" r:id="rId26"/>
    <p:sldId id="307" r:id="rId27"/>
    <p:sldId id="305" r:id="rId28"/>
    <p:sldId id="306" r:id="rId29"/>
    <p:sldId id="308" r:id="rId30"/>
    <p:sldId id="309" r:id="rId31"/>
    <p:sldId id="310" r:id="rId32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2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491"/>
    <a:srgbClr val="30D4D8"/>
    <a:srgbClr val="2AC1BC"/>
    <a:srgbClr val="68B0B4"/>
    <a:srgbClr val="75A6A9"/>
    <a:srgbClr val="27CBCF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3" autoAdjust="0"/>
    <p:restoredTop sz="94660"/>
  </p:normalViewPr>
  <p:slideViewPr>
    <p:cSldViewPr snapToGrid="0">
      <p:cViewPr>
        <p:scale>
          <a:sx n="66" d="100"/>
          <a:sy n="66" d="100"/>
        </p:scale>
        <p:origin x="1464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7.wdp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771115" y="2587145"/>
            <a:ext cx="2738118" cy="401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공감하는 불편함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불편함의 원인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불편함의 진실           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새로운 슬로건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개인화 추천 서비스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리스크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헷지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발전가능성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EF375-AE12-4BBE-AB6B-4F85F5320FB0}"/>
              </a:ext>
            </a:extLst>
          </p:cNvPr>
          <p:cNvSpPr txBox="1"/>
          <p:nvPr/>
        </p:nvSpPr>
        <p:spPr>
          <a:xfrm>
            <a:off x="10059213" y="3062158"/>
            <a:ext cx="632599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21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55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9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A9C76-950E-4B7D-8C64-A7F0FA026F1C}"/>
              </a:ext>
            </a:extLst>
          </p:cNvPr>
          <p:cNvSpPr txBox="1"/>
          <p:nvPr/>
        </p:nvSpPr>
        <p:spPr>
          <a:xfrm>
            <a:off x="7783963" y="1067286"/>
            <a:ext cx="2608154" cy="2724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0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 민족들의 배신</a:t>
            </a:r>
            <a:r>
              <a:rPr lang="en-US" altLang="ko-KR" sz="570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570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864C7-B2C3-4118-9CB9-BA4EA80C0800}"/>
              </a:ext>
            </a:extLst>
          </p:cNvPr>
          <p:cNvSpPr txBox="1"/>
          <p:nvPr/>
        </p:nvSpPr>
        <p:spPr>
          <a:xfrm>
            <a:off x="6977356" y="1067286"/>
            <a:ext cx="806607" cy="497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3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하나</a:t>
            </a:r>
            <a:endParaRPr lang="ko-KR" altLang="en-US" sz="7718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66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10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 신조어 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,, </a:t>
            </a:r>
          </a:p>
          <a:p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  <a:r>
              <a:rPr lang="ko-KR" altLang="en-US" sz="2105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배민맛을</a:t>
            </a:r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아십니까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347504" y="1546599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배민맛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상황에서 쓰이는 용어일까요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물론 국어사전 혹은 사회 전반적으로 공유된 단어가 아닌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955447" y="4311660"/>
            <a:ext cx="3284717" cy="32480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4887686" cy="128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r>
              <a:rPr lang="ko-KR" altLang="en-US" sz="7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771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＇</a:t>
            </a:r>
            <a:r>
              <a:rPr lang="ko-KR" altLang="en-US" sz="771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62931D-FBD8-4E33-89F8-0CF36D4CB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1" y="1948696"/>
            <a:ext cx="3665214" cy="182288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277" y="5227278"/>
            <a:ext cx="2942233" cy="140017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4477675" y="3191685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0900" y="3632896"/>
              <a:ext cx="3507581" cy="730218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BF0B682-09A6-43B3-81BE-4736712115C0}"/>
              </a:ext>
            </a:extLst>
          </p:cNvPr>
          <p:cNvGrpSpPr/>
          <p:nvPr/>
        </p:nvGrpSpPr>
        <p:grpSpPr>
          <a:xfrm>
            <a:off x="7100216" y="3676833"/>
            <a:ext cx="3591597" cy="3339360"/>
            <a:chOff x="5874683" y="3321904"/>
            <a:chExt cx="3604153" cy="416437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DF334C-380A-41AC-9AE2-E01AA35CA1DF}"/>
                </a:ext>
              </a:extLst>
            </p:cNvPr>
            <p:cNvGrpSpPr/>
            <p:nvPr/>
          </p:nvGrpSpPr>
          <p:grpSpPr>
            <a:xfrm>
              <a:off x="5874683" y="3321904"/>
              <a:ext cx="3604153" cy="4164373"/>
              <a:chOff x="5434222" y="3636767"/>
              <a:chExt cx="3492742" cy="88631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A3417CB2-54BD-413D-B53C-9743D2F017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16" t="18353" b="14171"/>
              <a:stretch/>
            </p:blipFill>
            <p:spPr>
              <a:xfrm>
                <a:off x="5434222" y="3636767"/>
                <a:ext cx="3492742" cy="886313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1202E52-9C23-4ED6-A826-A8476A801546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C12DE0E-5E03-4691-8936-BDF910C3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0885" y="3451987"/>
              <a:ext cx="3337069" cy="3920894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127168A-25B2-4422-9714-03B10589A4C8}"/>
              </a:ext>
            </a:extLst>
          </p:cNvPr>
          <p:cNvGrpSpPr/>
          <p:nvPr/>
        </p:nvGrpSpPr>
        <p:grpSpPr>
          <a:xfrm>
            <a:off x="4457095" y="3951804"/>
            <a:ext cx="2942232" cy="894432"/>
            <a:chOff x="6690360" y="3074064"/>
            <a:chExt cx="3685810" cy="201609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0FD05C9-D95C-43E1-84C4-C421B68F70F8}"/>
                </a:ext>
              </a:extLst>
            </p:cNvPr>
            <p:cNvGrpSpPr/>
            <p:nvPr/>
          </p:nvGrpSpPr>
          <p:grpSpPr>
            <a:xfrm>
              <a:off x="6690360" y="3074064"/>
              <a:ext cx="3685810" cy="2016094"/>
              <a:chOff x="5355090" y="3610248"/>
              <a:chExt cx="3571875" cy="939436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A5FFCC1-927B-4843-B38E-B56C18D62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6333" b="12145"/>
              <a:stretch/>
            </p:blipFill>
            <p:spPr>
              <a:xfrm>
                <a:off x="5355090" y="3610248"/>
                <a:ext cx="3571875" cy="939436"/>
              </a:xfrm>
              <a:prstGeom prst="rect">
                <a:avLst/>
              </a:prstGeom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9A3A46E-9C37-4120-988D-60F5821F0AE7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7644EB3-8262-46EB-A3ED-11577A5DC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8624"/>
            <a:stretch/>
          </p:blipFill>
          <p:spPr>
            <a:xfrm>
              <a:off x="6988613" y="3247293"/>
              <a:ext cx="3087508" cy="17335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B184242-1B57-4FB9-A478-FE8E3E1527BE}"/>
              </a:ext>
            </a:extLst>
          </p:cNvPr>
          <p:cNvSpPr txBox="1"/>
          <p:nvPr/>
        </p:nvSpPr>
        <p:spPr>
          <a:xfrm>
            <a:off x="5195611" y="6622660"/>
            <a:ext cx="5984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다수의 사용자들이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배민맛을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경험하고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공감한다게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문제입니다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41A52F6-8862-4BB5-84A3-0708AF9C1D39}"/>
              </a:ext>
            </a:extLst>
          </p:cNvPr>
          <p:cNvGrpSpPr/>
          <p:nvPr/>
        </p:nvGrpSpPr>
        <p:grpSpPr>
          <a:xfrm>
            <a:off x="6660123" y="4591601"/>
            <a:ext cx="3496047" cy="983341"/>
            <a:chOff x="2476982" y="2235732"/>
            <a:chExt cx="7396224" cy="201609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E294DAF-A8AC-4E48-A773-DCDCB5FF00DC}"/>
                </a:ext>
              </a:extLst>
            </p:cNvPr>
            <p:cNvGrpSpPr/>
            <p:nvPr/>
          </p:nvGrpSpPr>
          <p:grpSpPr>
            <a:xfrm>
              <a:off x="2476982" y="2235732"/>
              <a:ext cx="7396224" cy="2016094"/>
              <a:chOff x="5503048" y="3610248"/>
              <a:chExt cx="3370772" cy="939436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48FCFE4-3DC5-40BA-B6AA-924DB55D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142" t="16333" r="1488" b="12145"/>
              <a:stretch/>
            </p:blipFill>
            <p:spPr>
              <a:xfrm>
                <a:off x="5503048" y="3610248"/>
                <a:ext cx="3370772" cy="939436"/>
              </a:xfrm>
              <a:prstGeom prst="rect">
                <a:avLst/>
              </a:prstGeom>
            </p:spPr>
          </p:pic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344AEDA-FF64-4B28-97FD-1D99E373D198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1AA5047-FC5C-47A5-8805-F8B6AB8F6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26688" y="2557803"/>
              <a:ext cx="70008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724805" y="882726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210018" y="2804258"/>
            <a:ext cx="152440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100311" y="2804258"/>
            <a:ext cx="38675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배달앱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내에서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꾸준하게 점유율 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위를 지키고 있습니다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벌써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2011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년에서 부터 횟수로만 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년이죠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동안 최고를 유지한다는 것은 그 기업이 곧 기준이 된다는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말이기도 합니다</a:t>
            </a:r>
            <a:r>
              <a:rPr lang="en-US" altLang="ko-KR" sz="1100" spc="-26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.‘</a:t>
            </a:r>
            <a:r>
              <a:rPr lang="ko-KR" altLang="en-US" sz="1100" spc="-132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단건배달</a:t>
            </a:r>
            <a:r>
              <a:rPr lang="en-US" altLang="ko-KR" sz="1100" spc="-26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’, ‘</a:t>
            </a:r>
            <a:r>
              <a:rPr lang="ko-KR" altLang="en-US" sz="1100" spc="-132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퀵커머스</a:t>
            </a:r>
            <a:r>
              <a:rPr lang="en-US" altLang="ko-KR" sz="1100" spc="-26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플랫폼들 간의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총성 없는 전쟁속에서 어떤 방식이 정답인지는 아무도 모르지만  처음과 끝에는 항상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있습니다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 보통명사가 된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 선택의 불편함이 유독 더 크게 대표 되는 건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당연한게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아닐까요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003434" y="6113570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1450030" y="4730355"/>
            <a:ext cx="3728236" cy="1229952"/>
            <a:chOff x="1573144" y="4382488"/>
            <a:chExt cx="3728236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612301" y="5369896"/>
              <a:ext cx="1689079" cy="22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1573144" y="4382488"/>
              <a:ext cx="2730902" cy="1229952"/>
              <a:chOff x="1551899" y="4426947"/>
              <a:chExt cx="273090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89030469"/>
                  </p:ext>
                </p:extLst>
              </p:nvPr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1558264" y="4614322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382111" y="491324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1899" y="517169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066ADD-9EF3-4678-82FE-F63E288DDC4D}"/>
              </a:ext>
            </a:extLst>
          </p:cNvPr>
          <p:cNvSpPr/>
          <p:nvPr/>
        </p:nvSpPr>
        <p:spPr>
          <a:xfrm>
            <a:off x="0" y="772765"/>
            <a:ext cx="304800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343149" y="1812438"/>
            <a:ext cx="4745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문제점이죠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배민에게 더 </a:t>
            </a:r>
            <a:r>
              <a:rPr lang="ko-KR" altLang="en-US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불평하는걸까요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F3FCD-B02D-46F8-8961-E554C7DF5D68}"/>
              </a:ext>
            </a:extLst>
          </p:cNvPr>
          <p:cNvSpPr txBox="1"/>
          <p:nvPr/>
        </p:nvSpPr>
        <p:spPr>
          <a:xfrm>
            <a:off x="6206556" y="2600347"/>
            <a:ext cx="4275239" cy="2358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 많은 메뉴와 가게들 중 사용자는 많은 고민을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해야합니다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당장 치킨을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먹으려해도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1800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여개의 가게들을 고려해야 하니까요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사용자의 선택지를 늘려줍니다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 좋은 음식을 쉽고 빠르게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먹고싶어하는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사용자에겐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선택의 장애를 주는 단점으로 작용합니다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배달의 민족은 업계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 답게 제일 많은 가게와 메뉴를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보유하고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 주문을 시키는 사용자들은 더 피로하지 않을까요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60E6A2-4607-4E9D-9FB7-B5AF6F7CB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91" t="31365" r="33718" b="65774"/>
          <a:stretch/>
        </p:blipFill>
        <p:spPr>
          <a:xfrm>
            <a:off x="6046836" y="2397342"/>
            <a:ext cx="2267399" cy="1753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6ED5C6-0F57-49BA-B0D3-A3FB26E6D9E0}"/>
              </a:ext>
            </a:extLst>
          </p:cNvPr>
          <p:cNvSpPr txBox="1"/>
          <p:nvPr/>
        </p:nvSpPr>
        <p:spPr>
          <a:xfrm>
            <a:off x="5247128" y="1843257"/>
            <a:ext cx="152440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15AC6-E732-42AE-B696-12B60116C705}"/>
              </a:ext>
            </a:extLst>
          </p:cNvPr>
          <p:cNvSpPr txBox="1"/>
          <p:nvPr/>
        </p:nvSpPr>
        <p:spPr>
          <a:xfrm>
            <a:off x="6281240" y="5927618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143DB44-C121-4E20-B745-6B94D02EC284}"/>
              </a:ext>
            </a:extLst>
          </p:cNvPr>
          <p:cNvCxnSpPr>
            <a:cxnSpLocks/>
          </p:cNvCxnSpPr>
          <p:nvPr/>
        </p:nvCxnSpPr>
        <p:spPr>
          <a:xfrm>
            <a:off x="6281240" y="610087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2425B4-B567-4521-9B32-98E73A8855BE}"/>
              </a:ext>
            </a:extLst>
          </p:cNvPr>
          <p:cNvGrpSpPr/>
          <p:nvPr/>
        </p:nvGrpSpPr>
        <p:grpSpPr>
          <a:xfrm>
            <a:off x="6304686" y="4361124"/>
            <a:ext cx="2321647" cy="1518561"/>
            <a:chOff x="1665654" y="4016689"/>
            <a:chExt cx="2321647" cy="151856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75AA50B-633D-4458-836C-8179819BE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112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654" y="4016689"/>
              <a:ext cx="2321647" cy="1518561"/>
            </a:xfrm>
            <a:prstGeom prst="rect">
              <a:avLst/>
            </a:prstGeom>
            <a:ln>
              <a:noFill/>
            </a:ln>
            <a:effectLst>
              <a:outerShdw blurRad="152400" dist="139700" dir="4440000" sx="98000" sy="98000" algn="tl" rotWithShape="0">
                <a:srgbClr val="333333">
                  <a:alpha val="36000"/>
                </a:srgbClr>
              </a:outerShdw>
            </a:effec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6A61D0F-08E6-465E-9378-6788F8B51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7785" y="4471941"/>
              <a:ext cx="91394" cy="8377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550CBF-4F1E-437D-8E1C-D6CF0B9A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3359" y="4646871"/>
              <a:ext cx="91394" cy="8377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C50E69D-8688-42FE-B51B-1356904D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509" y="4984124"/>
              <a:ext cx="91394" cy="8377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88BD455-C2EB-471E-B06C-DCB69FFF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8139" y="4975260"/>
              <a:ext cx="91394" cy="8377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8C67A5C-AA3F-4378-AAEE-EE731A34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0110" y="5132956"/>
              <a:ext cx="91394" cy="8377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C8FF4A7-9089-4DAB-A8AB-9C9CA8A0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6662" y="5132957"/>
              <a:ext cx="91394" cy="8377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D3D9A54-C682-4245-A00C-5C90AC89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1206" y="4949625"/>
              <a:ext cx="91394" cy="8377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63D7B35-647E-40ED-8FE2-C311934F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5503" y="4966881"/>
              <a:ext cx="91394" cy="8377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16FB799-8B19-4B84-B8AB-7E8AF13F0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0761" y="4760677"/>
              <a:ext cx="91394" cy="83778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9D06E28-B39D-42ED-A32F-DA34C5DED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5743" y="4519675"/>
              <a:ext cx="91394" cy="8377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B99F5A0-1415-485B-99E7-A39C6FDB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7291" y="4638527"/>
              <a:ext cx="91394" cy="8377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75EC438-24F1-43CF-832C-C8970D1BD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0792" y="4655592"/>
              <a:ext cx="91394" cy="8377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E2FDD12-9543-41D7-B07D-3A4DCE0CD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5080" y="4739236"/>
              <a:ext cx="91394" cy="8377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67EBE86-E6E2-4525-88EC-E78A95E61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0781" y="4865847"/>
              <a:ext cx="91394" cy="8377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EBD88EA-FE0C-40E4-8A71-9EBFDD40D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6517" y="5041670"/>
              <a:ext cx="91394" cy="8377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7EC8356-A204-4F2D-AD3E-B4E5807B2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6023" y="5140179"/>
              <a:ext cx="91394" cy="8377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E751255-A082-49BB-90B7-9DAD372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0421" y="4742343"/>
              <a:ext cx="91394" cy="83778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5C49E8A-2946-41D9-BE22-05C9133DA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5080" y="4739236"/>
              <a:ext cx="91394" cy="83778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2A46C6A-39CD-4ED7-8DE4-80FC8FE4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02359" y="4731007"/>
              <a:ext cx="91394" cy="8377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171E9E3-9994-4EEC-BC64-A6BB879E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376" y="5006532"/>
              <a:ext cx="91394" cy="83778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41B6D84-1FF9-4B81-B0C4-E6B91A25F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5448" y="4615815"/>
              <a:ext cx="91394" cy="8377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43DAD75-4F29-43BC-90F1-5A1AD01A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9736" y="4875312"/>
              <a:ext cx="91394" cy="8377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2A4FB2B-D27C-4CBE-BFB7-2BC1F3B6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2085" y="5059038"/>
              <a:ext cx="91394" cy="83778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63CA35F-86B2-4647-9FED-25B4B04DC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4392" y="4886607"/>
              <a:ext cx="91394" cy="83778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87E8E9A-79D0-493F-B7A6-DDBC0D85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5080" y="4739236"/>
              <a:ext cx="91394" cy="8377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E8FE085-8CD8-4E20-B904-3736E8E3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1111" y="5123409"/>
              <a:ext cx="91394" cy="83778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1E011E0-522E-4F98-8FF6-068E7A0E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376" y="5006532"/>
              <a:ext cx="91394" cy="8377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CA4FB66-5B83-4454-A2D0-AFD44203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3953" y="4799332"/>
              <a:ext cx="91394" cy="8377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AD1D839-72A8-4CAE-B2B6-C8AE66D7D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8483" y="4842275"/>
              <a:ext cx="91394" cy="8377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A96DF7B1-C10B-4638-B1D8-625F5EAE4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4336" y="4480196"/>
              <a:ext cx="133739" cy="151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86A8457-4B4E-4D6F-88E0-F38BF2AA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9391" y="4653323"/>
              <a:ext cx="82694" cy="75803"/>
            </a:xfrm>
            <a:prstGeom prst="rect">
              <a:avLst/>
            </a:prstGeom>
          </p:spPr>
        </p:pic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74C5D2AD-42EF-4EF3-9B1F-CE87AC690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163" y="4622139"/>
            <a:ext cx="879058" cy="1362772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BE51F336-AC19-4DCB-9AFC-CADF13705055}"/>
              </a:ext>
            </a:extLst>
          </p:cNvPr>
          <p:cNvGrpSpPr/>
          <p:nvPr/>
        </p:nvGrpSpPr>
        <p:grpSpPr>
          <a:xfrm>
            <a:off x="8737807" y="6148804"/>
            <a:ext cx="1613353" cy="720844"/>
            <a:chOff x="4103485" y="5577272"/>
            <a:chExt cx="1613353" cy="72084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17154F-0C89-40D5-B306-A1C8A2AEDF05}"/>
                </a:ext>
              </a:extLst>
            </p:cNvPr>
            <p:cNvSpPr txBox="1"/>
            <p:nvPr/>
          </p:nvSpPr>
          <p:spPr>
            <a:xfrm>
              <a:off x="4292853" y="5577272"/>
              <a:ext cx="1423985" cy="22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짜장면 </a:t>
              </a:r>
              <a:r>
                <a:rPr lang="en-US" altLang="ko-KR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142</a:t>
              </a:r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개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6FA39C0-F348-4199-888A-23DBA82D04B1}"/>
                </a:ext>
              </a:extLst>
            </p:cNvPr>
            <p:cNvSpPr txBox="1"/>
            <p:nvPr/>
          </p:nvSpPr>
          <p:spPr>
            <a:xfrm>
              <a:off x="4292852" y="6070810"/>
              <a:ext cx="1423985" cy="22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치킨 </a:t>
              </a:r>
              <a:r>
                <a:rPr lang="en-US" altLang="ko-KR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1,870</a:t>
              </a:r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81E4EB-6551-4593-AAB4-0022D49C3542}"/>
                </a:ext>
              </a:extLst>
            </p:cNvPr>
            <p:cNvSpPr txBox="1"/>
            <p:nvPr/>
          </p:nvSpPr>
          <p:spPr>
            <a:xfrm>
              <a:off x="4292853" y="5822231"/>
              <a:ext cx="1423985" cy="22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국밥 </a:t>
              </a:r>
              <a:r>
                <a:rPr lang="en-US" altLang="ko-KR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198</a:t>
              </a:r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개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946CBE1D-A7FD-411F-A709-D019756B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1681" y="5609863"/>
              <a:ext cx="174511" cy="159969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306F371E-A707-4271-BDBC-573D2987F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100" y="6058974"/>
              <a:ext cx="209671" cy="209671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AA4D04B-4EA7-4D0C-A0F7-3FA3E8C9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5" y="5825788"/>
              <a:ext cx="250900" cy="221224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6B3CE3B-B445-4A0D-A52E-2748465245B0}"/>
              </a:ext>
            </a:extLst>
          </p:cNvPr>
          <p:cNvSpPr txBox="1"/>
          <p:nvPr/>
        </p:nvSpPr>
        <p:spPr>
          <a:xfrm>
            <a:off x="5979522" y="791609"/>
            <a:ext cx="3461658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닊맛을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.(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문구수정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8D5516-1546-41FF-BB83-97098731F2A0}"/>
              </a:ext>
            </a:extLst>
          </p:cNvPr>
          <p:cNvSpPr txBox="1"/>
          <p:nvPr/>
        </p:nvSpPr>
        <p:spPr>
          <a:xfrm>
            <a:off x="8252020" y="1756513"/>
            <a:ext cx="53454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누적 입점 업체 수 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140,000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 곳 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B5F8D7-DFFF-42F0-B183-47EEF383A200}"/>
              </a:ext>
            </a:extLst>
          </p:cNvPr>
          <p:cNvSpPr txBox="1"/>
          <p:nvPr/>
        </p:nvSpPr>
        <p:spPr>
          <a:xfrm>
            <a:off x="6190542" y="1775201"/>
            <a:ext cx="20496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누적 등록 메뉴 수 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16,912,081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60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FA46C566-6FF8-4D1E-BFF5-3970BB3864E9}"/>
              </a:ext>
            </a:extLst>
          </p:cNvPr>
          <p:cNvSpPr/>
          <p:nvPr/>
        </p:nvSpPr>
        <p:spPr>
          <a:xfrm rot="16200000">
            <a:off x="5143993" y="945197"/>
            <a:ext cx="7559675" cy="5669282"/>
          </a:xfrm>
          <a:prstGeom prst="flowChartManualInput">
            <a:avLst/>
          </a:prstGeom>
          <a:gradFill flip="none" rotWithShape="1">
            <a:gsLst>
              <a:gs pos="0">
                <a:srgbClr val="30D4D8"/>
              </a:gs>
              <a:gs pos="51000">
                <a:srgbClr val="2094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C8DE79-672C-4F93-836F-18B7417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0" b="99340" l="5382" r="95494">
                        <a14:foregroundMark x1="14518" y1="15622" x2="13016" y2="31353"/>
                        <a14:foregroundMark x1="5882" y1="18152" x2="6884" y2="27173"/>
                        <a14:foregroundMark x1="9011" y1="13201" x2="5382" y2="23982"/>
                        <a14:foregroundMark x1="22653" y1="6821" x2="17647" y2="10121"/>
                        <a14:foregroundMark x1="32040" y1="3850" x2="17522" y2="12211"/>
                        <a14:foregroundMark x1="17522" y1="12211" x2="17522" y2="12211"/>
                        <a14:foregroundMark x1="34293" y1="3410" x2="42929" y2="9901"/>
                        <a14:foregroundMark x1="42929" y1="9901" x2="43054" y2="10121"/>
                        <a14:foregroundMark x1="38173" y1="22442" x2="33417" y2="35534"/>
                        <a14:foregroundMark x1="33417" y1="35534" x2="33417" y2="35534"/>
                        <a14:foregroundMark x1="45682" y1="22662" x2="50313" y2="29373"/>
                        <a14:foregroundMark x1="50313" y1="29373" x2="51940" y2="38174"/>
                        <a14:foregroundMark x1="39049" y1="27943" x2="40926" y2="50385"/>
                        <a14:foregroundMark x1="42053" y1="22442" x2="48561" y2="43674"/>
                        <a14:foregroundMark x1="45432" y1="21452" x2="47685" y2="42794"/>
                        <a14:foregroundMark x1="37297" y1="50165" x2="35670" y2="65017"/>
                        <a14:foregroundMark x1="18899" y1="64026" x2="18773" y2="75028"/>
                        <a14:foregroundMark x1="14518" y1="66667" x2="15144" y2="76348"/>
                        <a14:foregroundMark x1="15269" y1="61936" x2="9637" y2="78108"/>
                        <a14:foregroundMark x1="14018" y1="72827" x2="14894" y2="82728"/>
                        <a14:foregroundMark x1="19399" y1="72607" x2="27284" y2="78218"/>
                        <a14:foregroundMark x1="28035" y1="63586" x2="32165" y2="80638"/>
                        <a14:foregroundMark x1="41802" y1="67327" x2="46183" y2="77338"/>
                        <a14:foregroundMark x1="38673" y1="46975" x2="56571" y2="68427"/>
                        <a14:foregroundMark x1="51314" y1="53575" x2="62578" y2="74587"/>
                        <a14:foregroundMark x1="53567" y1="46535" x2="70839" y2="69417"/>
                        <a14:foregroundMark x1="57947" y1="49065" x2="70964" y2="62926"/>
                        <a14:foregroundMark x1="61577" y1="47855" x2="79725" y2="64466"/>
                        <a14:foregroundMark x1="63579" y1="45875" x2="80350" y2="60506"/>
                        <a14:foregroundMark x1="60576" y1="41914" x2="68836" y2="47635"/>
                        <a14:foregroundMark x1="80726" y1="63146" x2="80350" y2="70297"/>
                        <a14:foregroundMark x1="80350" y1="70297" x2="77347" y2="78878"/>
                        <a14:foregroundMark x1="81852" y1="77118" x2="73091" y2="90869"/>
                        <a14:foregroundMark x1="44931" y1="87019" x2="48936" y2="96480"/>
                        <a14:foregroundMark x1="24030" y1="88339" x2="42178" y2="92959"/>
                        <a14:foregroundMark x1="20150" y1="85149" x2="25657" y2="91859"/>
                        <a14:foregroundMark x1="29912" y1="91859" x2="42053" y2="94169"/>
                        <a14:foregroundMark x1="33292" y1="96480" x2="35044" y2="99340"/>
                        <a14:foregroundMark x1="61452" y1="93399" x2="55569" y2="98790"/>
                        <a14:foregroundMark x1="26533" y1="83278" x2="40551" y2="91419"/>
                        <a14:foregroundMark x1="20651" y1="80748" x2="27785" y2="86359"/>
                        <a14:foregroundMark x1="58949" y1="86139" x2="67584" y2="93069"/>
                        <a14:foregroundMark x1="70463" y1="90539" x2="62203" y2="97140"/>
                        <a14:foregroundMark x1="79349" y1="84708" x2="73967" y2="95820"/>
                        <a14:foregroundMark x1="82603" y1="78218" x2="83730" y2="85369"/>
                        <a14:foregroundMark x1="83730" y1="85369" x2="82603" y2="92739"/>
                        <a14:foregroundMark x1="85106" y1="72607" x2="87484" y2="91419"/>
                        <a14:foregroundMark x1="91364" y1="68207" x2="92115" y2="77668"/>
                        <a14:foregroundMark x1="92115" y1="77668" x2="88110" y2="90649"/>
                        <a14:foregroundMark x1="95494" y1="72277" x2="92991" y2="89109"/>
                        <a14:backgroundMark x1="78598" y1="20022" x2="99374" y2="32343"/>
                      </a14:backgroundRemoval>
                    </a14:imgEffect>
                  </a14:imgLayer>
                </a14:imgProps>
              </a:ext>
            </a:extLst>
          </a:blip>
          <a:srcRect b="9519"/>
          <a:stretch/>
        </p:blipFill>
        <p:spPr>
          <a:xfrm flipH="1">
            <a:off x="7569566" y="4345697"/>
            <a:ext cx="3122247" cy="321397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02285-F4FD-4151-BAC3-D0DFAB271409}"/>
              </a:ext>
            </a:extLst>
          </p:cNvPr>
          <p:cNvSpPr txBox="1"/>
          <p:nvPr/>
        </p:nvSpPr>
        <p:spPr>
          <a:xfrm>
            <a:off x="1460889" y="5487023"/>
            <a:ext cx="4814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자료가 하나 들어갔음 좋겠음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CA3F62-2B6F-43A6-9D9E-5CA7AFEDA7AF}"/>
              </a:ext>
            </a:extLst>
          </p:cNvPr>
          <p:cNvSpPr/>
          <p:nvPr/>
        </p:nvSpPr>
        <p:spPr>
          <a:xfrm rot="5400000">
            <a:off x="1578222" y="5320293"/>
            <a:ext cx="254645" cy="3411088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ED581-E913-42B4-B598-68C6619A923C}"/>
              </a:ext>
            </a:extLst>
          </p:cNvPr>
          <p:cNvSpPr txBox="1"/>
          <p:nvPr/>
        </p:nvSpPr>
        <p:spPr>
          <a:xfrm>
            <a:off x="562760" y="69924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억울합니다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11BCD-6804-4393-AA9B-A8EE9F6837DA}"/>
              </a:ext>
            </a:extLst>
          </p:cNvPr>
          <p:cNvSpPr txBox="1"/>
          <p:nvPr/>
        </p:nvSpPr>
        <p:spPr>
          <a:xfrm>
            <a:off x="861309" y="1871615"/>
            <a:ext cx="386750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배달에서 느끼는 부정적인 인식이 유독 배민에게 대표되는 이유들을 짚고 넘어가니 괜스레 억울한 기분이 드네요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보통명사가 되고 제일 많은 가게를 입점한 것들은 모두 사용자와 사장님들을 위한 노력의 결과물이고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박수받아야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할 행동이니까요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그렇지만 사용자가 불편을 느끼고 부정적인 이미지를 공유하고 있다는 것은 사실입니다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부정적인 이미지가 고착되고 타사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배달앱의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차별화된 서비스 등 새로운 변수가 발생한다면 고객 충성도가 떨어지는 결과가 발생 할 수도 있겠죠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그럼 우리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어떻게 해야 하는 걸까요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8D64F-77D2-49FB-9AAD-3BA78B400CCF}"/>
              </a:ext>
            </a:extLst>
          </p:cNvPr>
          <p:cNvSpPr txBox="1"/>
          <p:nvPr/>
        </p:nvSpPr>
        <p:spPr>
          <a:xfrm>
            <a:off x="6721232" y="1640844"/>
            <a:ext cx="397058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이용자들이 불편함을 </a:t>
            </a:r>
            <a:endParaRPr lang="en-US" altLang="ko-KR" sz="3157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157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느끼는 건 팩트입니다</a:t>
            </a:r>
            <a:r>
              <a:rPr lang="en-US" altLang="ko-KR" sz="3157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04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26649-124A-40CA-B036-BDEA324C3EE5}"/>
              </a:ext>
            </a:extLst>
          </p:cNvPr>
          <p:cNvSpPr txBox="1"/>
          <p:nvPr/>
        </p:nvSpPr>
        <p:spPr>
          <a:xfrm>
            <a:off x="939866" y="1139794"/>
            <a:ext cx="4183294" cy="11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과연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endParaRPr lang="en-US" altLang="ko-KR" sz="1403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 사용자들에게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최선을 다하고 있을까요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4102371" y="409683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349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2976D-DEA7-48F4-846D-4A2FE7E85731}"/>
              </a:ext>
            </a:extLst>
          </p:cNvPr>
          <p:cNvSpPr txBox="1"/>
          <p:nvPr/>
        </p:nvSpPr>
        <p:spPr>
          <a:xfrm>
            <a:off x="2674257" y="2072811"/>
            <a:ext cx="53485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55D43-CBF7-4CFE-9D74-F8B28AB6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65" y="4653801"/>
            <a:ext cx="7033736" cy="14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0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" y="0"/>
            <a:ext cx="10691813" cy="75596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1914761" y="1835991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FCFCC5-8CB2-4D43-B3DB-712FAE4EA68A}"/>
              </a:ext>
            </a:extLst>
          </p:cNvPr>
          <p:cNvSpPr txBox="1"/>
          <p:nvPr/>
        </p:nvSpPr>
        <p:spPr>
          <a:xfrm>
            <a:off x="302241" y="-2129798"/>
            <a:ext cx="2523492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3508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 </a:t>
            </a:r>
            <a:endParaRPr lang="en-US" altLang="ko-KR" sz="3508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 </a:t>
            </a:r>
            <a:endParaRPr lang="en-US" altLang="ko-KR" sz="3508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</a:t>
            </a:r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693766" y="3231709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363751" y="3943744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8" y="4329974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275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7EF561E-74AC-484F-B90B-6F61E20B5413}"/>
              </a:ext>
            </a:extLst>
          </p:cNvPr>
          <p:cNvGrpSpPr/>
          <p:nvPr/>
        </p:nvGrpSpPr>
        <p:grpSpPr>
          <a:xfrm>
            <a:off x="2244290" y="1275114"/>
            <a:ext cx="8180352" cy="5009447"/>
            <a:chOff x="2559191" y="572834"/>
            <a:chExt cx="9328152" cy="5712331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66B4EA5-4848-4248-99C9-DDBF71850C38}"/>
                </a:ext>
              </a:extLst>
            </p:cNvPr>
            <p:cNvGrpSpPr/>
            <p:nvPr/>
          </p:nvGrpSpPr>
          <p:grpSpPr>
            <a:xfrm>
              <a:off x="2559191" y="572834"/>
              <a:ext cx="9328152" cy="5712331"/>
              <a:chOff x="2559191" y="572834"/>
              <a:chExt cx="9328152" cy="571233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2DDF00B-A115-49D8-B313-6F851A4881EC}"/>
                  </a:ext>
                </a:extLst>
              </p:cNvPr>
              <p:cNvGrpSpPr/>
              <p:nvPr/>
            </p:nvGrpSpPr>
            <p:grpSpPr>
              <a:xfrm>
                <a:off x="2559191" y="572835"/>
                <a:ext cx="6307046" cy="5712330"/>
                <a:chOff x="4933098" y="580027"/>
                <a:chExt cx="6307046" cy="571233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C57F2456-A0DE-4122-888A-BB8BC161D602}"/>
                    </a:ext>
                  </a:extLst>
                </p:cNvPr>
                <p:cNvGrpSpPr/>
                <p:nvPr/>
              </p:nvGrpSpPr>
              <p:grpSpPr>
                <a:xfrm>
                  <a:off x="4933098" y="580027"/>
                  <a:ext cx="3264284" cy="5712330"/>
                  <a:chOff x="6845137" y="51503"/>
                  <a:chExt cx="3823252" cy="6690499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DAF3BDE0-E186-40E0-8C78-195DDDADEAD2}"/>
                      </a:ext>
                    </a:extLst>
                  </p:cNvPr>
                  <p:cNvGrpSpPr/>
                  <p:nvPr/>
                </p:nvGrpSpPr>
                <p:grpSpPr>
                  <a:xfrm>
                    <a:off x="6845137" y="51503"/>
                    <a:ext cx="3823252" cy="6690499"/>
                    <a:chOff x="6845137" y="51503"/>
                    <a:chExt cx="3823252" cy="6690499"/>
                  </a:xfrm>
                </p:grpSpPr>
                <p:pic>
                  <p:nvPicPr>
                    <p:cNvPr id="13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A7D5A3BF-B07E-447E-97A2-B154734B63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2443"/>
                    <a:stretch/>
                  </p:blipFill>
                  <p:spPr bwMode="auto">
                    <a:xfrm>
                      <a:off x="7274317" y="51503"/>
                      <a:ext cx="3394072" cy="66904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AB59DC14-0733-46AF-8383-5BC2D6D8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137" y="3337146"/>
                      <a:ext cx="3229898" cy="96864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D9FEC7D6-9541-4DD1-B70A-0B5F5863FE31}"/>
                      </a:ext>
                    </a:extLst>
                  </p:cNvPr>
                  <p:cNvGrpSpPr/>
                  <p:nvPr/>
                </p:nvGrpSpPr>
                <p:grpSpPr>
                  <a:xfrm>
                    <a:off x="7382453" y="3357283"/>
                    <a:ext cx="1570933" cy="888392"/>
                    <a:chOff x="2836046" y="3479480"/>
                    <a:chExt cx="1554608" cy="879161"/>
                  </a:xfrm>
                </p:grpSpPr>
                <p:pic>
                  <p:nvPicPr>
                    <p:cNvPr id="51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436757F2-688E-43A9-A851-3596A08F762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9" t="48277" r="57525" b="38903"/>
                    <a:stretch/>
                  </p:blipFill>
                  <p:spPr bwMode="auto">
                    <a:xfrm>
                      <a:off x="2836046" y="3479481"/>
                      <a:ext cx="1328652" cy="8791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3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1ED43991-A638-4669-8AF4-7C3DF4CFDC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3376" t="48277" r="2043" b="38903"/>
                    <a:stretch/>
                  </p:blipFill>
                  <p:spPr bwMode="auto">
                    <a:xfrm>
                      <a:off x="3389089" y="3479480"/>
                      <a:ext cx="1001565" cy="87916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1D10FC04-D902-4293-B003-C0C3B7F4F5F6}"/>
                      </a:ext>
                    </a:extLst>
                  </p:cNvPr>
                  <p:cNvGrpSpPr/>
                  <p:nvPr/>
                </p:nvGrpSpPr>
                <p:grpSpPr>
                  <a:xfrm>
                    <a:off x="7530945" y="3361720"/>
                    <a:ext cx="3022046" cy="888391"/>
                    <a:chOff x="406950" y="3159200"/>
                    <a:chExt cx="3022046" cy="888391"/>
                  </a:xfrm>
                </p:grpSpPr>
                <p:grpSp>
                  <p:nvGrpSpPr>
                    <p:cNvPr id="19" name="그룹 18">
                      <a:extLst>
                        <a:ext uri="{FF2B5EF4-FFF2-40B4-BE49-F238E27FC236}">
                          <a16:creationId xmlns:a16="http://schemas.microsoft.com/office/drawing/2014/main" id="{3C7A99E2-CCAE-49DE-ABB4-57D372B12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6950" y="3159200"/>
                      <a:ext cx="2948486" cy="888391"/>
                      <a:chOff x="406950" y="3159200"/>
                      <a:chExt cx="2948486" cy="888391"/>
                    </a:xfrm>
                  </p:grpSpPr>
                  <p:grpSp>
                    <p:nvGrpSpPr>
                      <p:cNvPr id="54" name="그룹 53">
                        <a:extLst>
                          <a:ext uri="{FF2B5EF4-FFF2-40B4-BE49-F238E27FC236}">
                            <a16:creationId xmlns:a16="http://schemas.microsoft.com/office/drawing/2014/main" id="{A0207C88-0C19-49A3-A1BF-EAAE98BD8C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950" y="3159200"/>
                        <a:ext cx="2839589" cy="888391"/>
                        <a:chOff x="1354617" y="3479481"/>
                        <a:chExt cx="2810082" cy="879160"/>
                      </a:xfrm>
                    </p:grpSpPr>
                    <p:pic>
                      <p:nvPicPr>
                        <p:cNvPr id="55" name="Picture 2" descr="단건배달 &amp;#39;배민1&amp;#39; 돌풍…배민, 쿠팡이츠의 강남3구 재탈환 나섰다 - 전자신문">
                          <a:extLst>
                            <a:ext uri="{FF2B5EF4-FFF2-40B4-BE49-F238E27FC236}">
                              <a16:creationId xmlns:a16="http://schemas.microsoft.com/office/drawing/2014/main" id="{4639F200-5DA5-49FE-B532-3A40DD5808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329" t="48277" r="57525" b="38903"/>
                        <a:stretch/>
                      </p:blipFill>
                      <p:spPr bwMode="auto">
                        <a:xfrm>
                          <a:off x="2836046" y="3479481"/>
                          <a:ext cx="1328653" cy="879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56" name="직사각형 55">
                          <a:extLst>
                            <a:ext uri="{FF2B5EF4-FFF2-40B4-BE49-F238E27FC236}">
                              <a16:creationId xmlns:a16="http://schemas.microsoft.com/office/drawing/2014/main" id="{55CBD9BB-169C-4B6C-B0A7-EAD2976440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4617" y="3977960"/>
                          <a:ext cx="406094" cy="176517"/>
                        </a:xfrm>
                        <a:prstGeom prst="rect">
                          <a:avLst/>
                        </a:prstGeom>
                        <a:solidFill>
                          <a:srgbClr val="F6F6F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579" dirty="0"/>
                        </a:p>
                      </p:txBody>
                    </p:sp>
                  </p:grpSp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CB8E09A-C5D8-4394-8FB6-4ED304C6B8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7177" y="3265684"/>
                        <a:ext cx="1318259" cy="762858"/>
                      </a:xfrm>
                      <a:prstGeom prst="rect">
                        <a:avLst/>
                      </a:prstGeom>
                      <a:solidFill>
                        <a:srgbClr val="F6F6F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579"/>
                      </a:p>
                    </p:txBody>
                  </p:sp>
                </p:grpSp>
                <p:pic>
                  <p:nvPicPr>
                    <p:cNvPr id="21" name="그림 20">
                      <a:extLst>
                        <a:ext uri="{FF2B5EF4-FFF2-40B4-BE49-F238E27FC236}">
                          <a16:creationId xmlns:a16="http://schemas.microsoft.com/office/drawing/2014/main" id="{E8DD43FC-A63D-4FD2-9778-50182DB7D0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04510" y="3208752"/>
                      <a:ext cx="724486" cy="72448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12D2A8A-0516-48D7-B7B2-EF8091384B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6992" y="3302433"/>
                      <a:ext cx="959289" cy="3756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 err="1">
                          <a:solidFill>
                            <a:srgbClr val="262626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취향저격</a:t>
                      </a:r>
                      <a:endParaRPr lang="ko-KR" altLang="en-US" sz="1228" b="1" dirty="0">
                        <a:solidFill>
                          <a:srgbClr val="262626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p:txBody>
                </p:sp>
              </p:grpSp>
            </p:grp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15572FAE-F9FD-4019-A835-F39502867D71}"/>
                    </a:ext>
                  </a:extLst>
                </p:cNvPr>
                <p:cNvSpPr/>
                <p:nvPr/>
              </p:nvSpPr>
              <p:spPr>
                <a:xfrm>
                  <a:off x="6733112" y="3385300"/>
                  <a:ext cx="1416421" cy="827030"/>
                </a:xfrm>
                <a:prstGeom prst="rect">
                  <a:avLst/>
                </a:prstGeom>
                <a:noFill/>
                <a:ln w="28575">
                  <a:solidFill>
                    <a:srgbClr val="2BC2BD"/>
                  </a:solidFill>
                  <a:extLst>
                    <a:ext uri="{C807C97D-BFC1-408E-A445-0C87EB9F89A2}">
                      <ask:lineSketchStyleProps xmlns:ask="http://schemas.microsoft.com/office/drawing/2018/sketchyshapes" sd="1434776513">
                        <a:custGeom>
                          <a:avLst/>
                          <a:gdLst>
                            <a:gd name="connsiteX0" fmla="*/ 0 w 1464270"/>
                            <a:gd name="connsiteY0" fmla="*/ 0 h 827030"/>
                            <a:gd name="connsiteX1" fmla="*/ 1464270 w 1464270"/>
                            <a:gd name="connsiteY1" fmla="*/ 0 h 827030"/>
                            <a:gd name="connsiteX2" fmla="*/ 1464270 w 1464270"/>
                            <a:gd name="connsiteY2" fmla="*/ 827030 h 827030"/>
                            <a:gd name="connsiteX3" fmla="*/ 0 w 1464270"/>
                            <a:gd name="connsiteY3" fmla="*/ 827030 h 827030"/>
                            <a:gd name="connsiteX4" fmla="*/ 0 w 1464270"/>
                            <a:gd name="connsiteY4" fmla="*/ 0 h 8270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64270" h="827030" extrusionOk="0">
                              <a:moveTo>
                                <a:pt x="0" y="0"/>
                              </a:moveTo>
                              <a:cubicBezTo>
                                <a:pt x="681181" y="-90296"/>
                                <a:pt x="1127859" y="-57041"/>
                                <a:pt x="1464270" y="0"/>
                              </a:cubicBezTo>
                              <a:cubicBezTo>
                                <a:pt x="1488941" y="280217"/>
                                <a:pt x="1535003" y="483585"/>
                                <a:pt x="1464270" y="827030"/>
                              </a:cubicBezTo>
                              <a:cubicBezTo>
                                <a:pt x="1240525" y="863642"/>
                                <a:pt x="533229" y="942229"/>
                                <a:pt x="0" y="827030"/>
                              </a:cubicBezTo>
                              <a:cubicBezTo>
                                <a:pt x="34397" y="716396"/>
                                <a:pt x="18413" y="28207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BEAF453-8CF7-4B99-A83A-2245BABE5FE8}"/>
                    </a:ext>
                  </a:extLst>
                </p:cNvPr>
                <p:cNvGrpSpPr/>
                <p:nvPr/>
              </p:nvGrpSpPr>
              <p:grpSpPr>
                <a:xfrm>
                  <a:off x="8417381" y="580027"/>
                  <a:ext cx="2822763" cy="5712330"/>
                  <a:chOff x="8417381" y="580027"/>
                  <a:chExt cx="2822763" cy="5712330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E71D9BB0-43F0-4C39-82FA-E2124726937F}"/>
                      </a:ext>
                    </a:extLst>
                  </p:cNvPr>
                  <p:cNvGrpSpPr/>
                  <p:nvPr/>
                </p:nvGrpSpPr>
                <p:grpSpPr>
                  <a:xfrm>
                    <a:off x="8417381" y="580028"/>
                    <a:ext cx="2781860" cy="5712329"/>
                    <a:chOff x="8417381" y="580028"/>
                    <a:chExt cx="2781860" cy="5712329"/>
                  </a:xfrm>
                </p:grpSpPr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491A07DB-05D2-4492-934B-3AB056ECC5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b="51544"/>
                    <a:stretch/>
                  </p:blipFill>
                  <p:spPr>
                    <a:xfrm>
                      <a:off x="8417381" y="580028"/>
                      <a:ext cx="2781860" cy="2917170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</p:pic>
                <p:pic>
                  <p:nvPicPr>
                    <p:cNvPr id="63" name="그림 62">
                      <a:extLst>
                        <a:ext uri="{FF2B5EF4-FFF2-40B4-BE49-F238E27FC236}">
                          <a16:creationId xmlns:a16="http://schemas.microsoft.com/office/drawing/2014/main" id="{9566B470-1D67-496E-9C10-02A9131177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t="44371" b="1939"/>
                    <a:stretch/>
                  </p:blipFill>
                  <p:spPr>
                    <a:xfrm>
                      <a:off x="8417381" y="3060067"/>
                      <a:ext cx="2781860" cy="3232290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</p:pic>
              </p:grp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87B2D429-2B0F-4226-93A1-F4338AC27852}"/>
                      </a:ext>
                    </a:extLst>
                  </p:cNvPr>
                  <p:cNvSpPr/>
                  <p:nvPr/>
                </p:nvSpPr>
                <p:spPr>
                  <a:xfrm>
                    <a:off x="8417381" y="580027"/>
                    <a:ext cx="2822763" cy="5697945"/>
                  </a:xfrm>
                  <a:prstGeom prst="rect">
                    <a:avLst/>
                  </a:prstGeom>
                  <a:noFill/>
                  <a:ln w="28575">
                    <a:solidFill>
                      <a:srgbClr val="2BC2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79"/>
                  </a:p>
                </p:txBody>
              </p:sp>
              <p:grpSp>
                <p:nvGrpSpPr>
                  <p:cNvPr id="70" name="그룹 69">
                    <a:extLst>
                      <a:ext uri="{FF2B5EF4-FFF2-40B4-BE49-F238E27FC236}">
                        <a16:creationId xmlns:a16="http://schemas.microsoft.com/office/drawing/2014/main" id="{38DE5359-822F-407B-A810-33F68A0C52CA}"/>
                      </a:ext>
                    </a:extLst>
                  </p:cNvPr>
                  <p:cNvGrpSpPr/>
                  <p:nvPr/>
                </p:nvGrpSpPr>
                <p:grpSpPr>
                  <a:xfrm>
                    <a:off x="8440667" y="1348358"/>
                    <a:ext cx="2786270" cy="1697323"/>
                    <a:chOff x="8440667" y="1348358"/>
                    <a:chExt cx="2786270" cy="1697323"/>
                  </a:xfrm>
                </p:grpSpPr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2954D2BD-A89B-451D-BC4E-6979E1DCF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412582EF-8B56-4653-BBF6-FB663C891A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2"/>
                      <a:ext cx="2600130" cy="3207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</a:t>
                      </a:r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오는 저녁에 어울리는 음식</a:t>
                      </a:r>
                    </a:p>
                  </p:txBody>
                </p:sp>
                <p:sp>
                  <p:nvSpPr>
                    <p:cNvPr id="79" name="사각형: 둥근 모서리 78">
                      <a:extLst>
                        <a:ext uri="{FF2B5EF4-FFF2-40B4-BE49-F238E27FC236}">
                          <a16:creationId xmlns:a16="http://schemas.microsoft.com/office/drawing/2014/main" id="{D8262B02-AA90-4D08-ACD8-00EE2922B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2847" y="1737787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0" name="사각형: 둥근 모서리 79">
                      <a:extLst>
                        <a:ext uri="{FF2B5EF4-FFF2-40B4-BE49-F238E27FC236}">
                          <a16:creationId xmlns:a16="http://schemas.microsoft.com/office/drawing/2014/main" id="{BCD24CB2-051C-4C28-9688-760FDE98C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3459" y="1743168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1" name="사각형: 둥근 모서리 80">
                      <a:extLst>
                        <a:ext uri="{FF2B5EF4-FFF2-40B4-BE49-F238E27FC236}">
                          <a16:creationId xmlns:a16="http://schemas.microsoft.com/office/drawing/2014/main" id="{7378293C-F436-4785-9C82-F720A68D99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3449" y="1736789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3" name="그룹 82">
                    <a:extLst>
                      <a:ext uri="{FF2B5EF4-FFF2-40B4-BE49-F238E27FC236}">
                        <a16:creationId xmlns:a16="http://schemas.microsoft.com/office/drawing/2014/main" id="{8DFFE054-D14F-45D4-BA9D-2F15CFDEC6AC}"/>
                      </a:ext>
                    </a:extLst>
                  </p:cNvPr>
                  <p:cNvGrpSpPr/>
                  <p:nvPr/>
                </p:nvGrpSpPr>
                <p:grpSpPr>
                  <a:xfrm>
                    <a:off x="8433580" y="3260028"/>
                    <a:ext cx="2786270" cy="1697323"/>
                    <a:chOff x="8440667" y="1348358"/>
                    <a:chExt cx="2786270" cy="1697323"/>
                  </a:xfrm>
                </p:grpSpPr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C848246D-9510-4D05-BCDB-2274747B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13CBDA8D-B2A4-4502-87B9-0F2F0EE9A3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2"/>
                      <a:ext cx="2600130" cy="3207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당신이 즐겨 먹는 음식</a:t>
                      </a:r>
                    </a:p>
                  </p:txBody>
                </p:sp>
                <p:sp>
                  <p:nvSpPr>
                    <p:cNvPr id="86" name="사각형: 둥근 모서리 85">
                      <a:extLst>
                        <a:ext uri="{FF2B5EF4-FFF2-40B4-BE49-F238E27FC236}">
                          <a16:creationId xmlns:a16="http://schemas.microsoft.com/office/drawing/2014/main" id="{EB7FFB7D-D888-40DE-91AB-3BFD2AEC3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2847" y="1737787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7" name="사각형: 둥근 모서리 86">
                      <a:extLst>
                        <a:ext uri="{FF2B5EF4-FFF2-40B4-BE49-F238E27FC236}">
                          <a16:creationId xmlns:a16="http://schemas.microsoft.com/office/drawing/2014/main" id="{77145F5E-243D-4567-ACC6-08DBB502E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3459" y="1743168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180FBDFF-DC56-44B5-A5C5-0074EC2B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3449" y="1736789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6EF66E2-FAC1-4D74-8990-F3630D1E1149}"/>
                      </a:ext>
                    </a:extLst>
                  </p:cNvPr>
                  <p:cNvGrpSpPr/>
                  <p:nvPr/>
                </p:nvGrpSpPr>
                <p:grpSpPr>
                  <a:xfrm>
                    <a:off x="8440667" y="5108612"/>
                    <a:ext cx="2786270" cy="628394"/>
                    <a:chOff x="8440667" y="1348358"/>
                    <a:chExt cx="2786270" cy="1697323"/>
                  </a:xfrm>
                  <a:effectLst/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39FE4C0D-5F51-460F-A570-9E9B8EBD3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E63B34EC-1578-46A9-AF70-DC150946B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4"/>
                      <a:ext cx="2600130" cy="8663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새로 생긴 음식</a:t>
                      </a:r>
                    </a:p>
                  </p:txBody>
                </p:sp>
              </p:grpSp>
            </p:grp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4181E8E-0687-48D3-9F7E-AE95D03E2D5F}"/>
                  </a:ext>
                </a:extLst>
              </p:cNvPr>
              <p:cNvGrpSpPr/>
              <p:nvPr/>
            </p:nvGrpSpPr>
            <p:grpSpPr>
              <a:xfrm>
                <a:off x="9064580" y="572834"/>
                <a:ext cx="2822763" cy="5712331"/>
                <a:chOff x="9064580" y="572834"/>
                <a:chExt cx="2822763" cy="5712331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33CD916-2DEB-4027-8FA0-8918FDCF1CB7}"/>
                    </a:ext>
                  </a:extLst>
                </p:cNvPr>
                <p:cNvGrpSpPr/>
                <p:nvPr/>
              </p:nvGrpSpPr>
              <p:grpSpPr>
                <a:xfrm>
                  <a:off x="9083311" y="572836"/>
                  <a:ext cx="2781860" cy="5712329"/>
                  <a:chOff x="6195874" y="725236"/>
                  <a:chExt cx="2781860" cy="5712329"/>
                </a:xfrm>
              </p:grpSpPr>
              <p:pic>
                <p:nvPicPr>
                  <p:cNvPr id="101" name="그림 100">
                    <a:extLst>
                      <a:ext uri="{FF2B5EF4-FFF2-40B4-BE49-F238E27FC236}">
                        <a16:creationId xmlns:a16="http://schemas.microsoft.com/office/drawing/2014/main" id="{577CDEC6-D061-4855-A64C-FE84E18639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51544"/>
                  <a:stretch/>
                </p:blipFill>
                <p:spPr>
                  <a:xfrm>
                    <a:off x="6195874" y="725236"/>
                    <a:ext cx="2781860" cy="291717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pic>
                <p:nvPicPr>
                  <p:cNvPr id="102" name="그림 101">
                    <a:extLst>
                      <a:ext uri="{FF2B5EF4-FFF2-40B4-BE49-F238E27FC236}">
                        <a16:creationId xmlns:a16="http://schemas.microsoft.com/office/drawing/2014/main" id="{8767E79D-CA48-4B38-A448-BF0A949CB3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44371" b="1939"/>
                  <a:stretch/>
                </p:blipFill>
                <p:spPr>
                  <a:xfrm>
                    <a:off x="6195874" y="3205275"/>
                    <a:ext cx="2781860" cy="323229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</p:grp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35BE850B-5A53-4171-A61A-378516D30FB7}"/>
                    </a:ext>
                  </a:extLst>
                </p:cNvPr>
                <p:cNvSpPr/>
                <p:nvPr/>
              </p:nvSpPr>
              <p:spPr>
                <a:xfrm>
                  <a:off x="9064580" y="572834"/>
                  <a:ext cx="2822763" cy="5697945"/>
                </a:xfrm>
                <a:prstGeom prst="rect">
                  <a:avLst/>
                </a:prstGeom>
                <a:noFill/>
                <a:ln w="28575">
                  <a:solidFill>
                    <a:srgbClr val="2BC2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F6D35089-5ED6-4197-898A-467CA5CF64A5}"/>
                    </a:ext>
                  </a:extLst>
                </p:cNvPr>
                <p:cNvGrpSpPr/>
                <p:nvPr/>
              </p:nvGrpSpPr>
              <p:grpSpPr>
                <a:xfrm>
                  <a:off x="9112639" y="1332342"/>
                  <a:ext cx="2722226" cy="4327679"/>
                  <a:chOff x="9112639" y="1332342"/>
                  <a:chExt cx="2722226" cy="4327679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CD4AEF6D-4869-4290-ABED-31FECAAB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435" r="24840" b="34437"/>
                  <a:stretch/>
                </p:blipFill>
                <p:spPr>
                  <a:xfrm>
                    <a:off x="9112639" y="1332342"/>
                    <a:ext cx="2722226" cy="4327679"/>
                  </a:xfrm>
                  <a:prstGeom prst="rect">
                    <a:avLst/>
                  </a:prstGeom>
                  <a:effectLst>
                    <a:softEdge rad="25400"/>
                  </a:effectLst>
                </p:spPr>
              </p:pic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EB148309-63FE-4298-AC99-2FD5B6DDB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6763" y="2084078"/>
                    <a:ext cx="604289" cy="532814"/>
                  </a:xfrm>
                  <a:prstGeom prst="rect">
                    <a:avLst/>
                  </a:prstGeom>
                </p:spPr>
              </p:pic>
              <p:pic>
                <p:nvPicPr>
                  <p:cNvPr id="104" name="그림 103" descr="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2F861EE5-CDF8-4846-AE0C-FBFD1A7ED0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01091" y="3829158"/>
                    <a:ext cx="584310" cy="584310"/>
                  </a:xfrm>
                  <a:prstGeom prst="rect">
                    <a:avLst/>
                  </a:prstGeom>
                </p:spPr>
              </p:pic>
              <p:pic>
                <p:nvPicPr>
                  <p:cNvPr id="112" name="그림 111" descr="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AD852D-9877-40D8-8987-7E5F4AF09C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74491" y="3104893"/>
                    <a:ext cx="584310" cy="584310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0EAB893-A84C-4BF8-8807-F25DC81B4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510" y="572834"/>
              <a:ext cx="275964" cy="2822467"/>
            </a:xfrm>
            <a:prstGeom prst="line">
              <a:avLst/>
            </a:prstGeom>
            <a:ln w="28575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E8D377D-36AA-4143-BEFB-CD07324330EC}"/>
                </a:ext>
              </a:extLst>
            </p:cNvPr>
            <p:cNvCxnSpPr>
              <a:cxnSpLocks/>
            </p:cNvCxnSpPr>
            <p:nvPr/>
          </p:nvCxnSpPr>
          <p:spPr>
            <a:xfrm>
              <a:off x="5775626" y="4205139"/>
              <a:ext cx="271436" cy="2065640"/>
            </a:xfrm>
            <a:prstGeom prst="line">
              <a:avLst/>
            </a:prstGeom>
            <a:ln w="28575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D208E85-6F20-4633-AE0C-E2911F1F951A}"/>
              </a:ext>
            </a:extLst>
          </p:cNvPr>
          <p:cNvSpPr txBox="1"/>
          <p:nvPr/>
        </p:nvSpPr>
        <p:spPr>
          <a:xfrm>
            <a:off x="658939" y="1294535"/>
            <a:ext cx="1621424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취향저격</a:t>
            </a:r>
            <a:endParaRPr lang="en-US" altLang="ko-KR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8261AD-DF94-4E16-8BA5-027A4706C272}"/>
              </a:ext>
            </a:extLst>
          </p:cNvPr>
          <p:cNvSpPr txBox="1"/>
          <p:nvPr/>
        </p:nvSpPr>
        <p:spPr>
          <a:xfrm>
            <a:off x="3439174" y="-36815"/>
            <a:ext cx="534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알고리즘 부분 호준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7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700601" y="1256299"/>
            <a:ext cx="5035801" cy="5047072"/>
          </a:xfrm>
          <a:custGeom>
            <a:avLst/>
            <a:gdLst>
              <a:gd name="connsiteX0" fmla="*/ 0 w 5035801"/>
              <a:gd name="connsiteY0" fmla="*/ 1009414 h 5047072"/>
              <a:gd name="connsiteX1" fmla="*/ 458817 w 5035801"/>
              <a:gd name="connsiteY1" fmla="*/ 917445 h 5047072"/>
              <a:gd name="connsiteX2" fmla="*/ 1018351 w 5035801"/>
              <a:gd name="connsiteY2" fmla="*/ 805288 h 5047072"/>
              <a:gd name="connsiteX3" fmla="*/ 1527526 w 5035801"/>
              <a:gd name="connsiteY3" fmla="*/ 703225 h 5047072"/>
              <a:gd name="connsiteX4" fmla="*/ 2087060 w 5035801"/>
              <a:gd name="connsiteY4" fmla="*/ 591068 h 5047072"/>
              <a:gd name="connsiteX5" fmla="*/ 2696951 w 5035801"/>
              <a:gd name="connsiteY5" fmla="*/ 468817 h 5047072"/>
              <a:gd name="connsiteX6" fmla="*/ 3306843 w 5035801"/>
              <a:gd name="connsiteY6" fmla="*/ 346565 h 5047072"/>
              <a:gd name="connsiteX7" fmla="*/ 3967092 w 5035801"/>
              <a:gd name="connsiteY7" fmla="*/ 214220 h 5047072"/>
              <a:gd name="connsiteX8" fmla="*/ 4476268 w 5035801"/>
              <a:gd name="connsiteY8" fmla="*/ 112157 h 5047072"/>
              <a:gd name="connsiteX9" fmla="*/ 5035801 w 5035801"/>
              <a:gd name="connsiteY9" fmla="*/ 0 h 5047072"/>
              <a:gd name="connsiteX10" fmla="*/ 5035801 w 5035801"/>
              <a:gd name="connsiteY10" fmla="*/ 510315 h 5047072"/>
              <a:gd name="connsiteX11" fmla="*/ 5035801 w 5035801"/>
              <a:gd name="connsiteY11" fmla="*/ 919689 h 5047072"/>
              <a:gd name="connsiteX12" fmla="*/ 5035801 w 5035801"/>
              <a:gd name="connsiteY12" fmla="*/ 1430004 h 5047072"/>
              <a:gd name="connsiteX13" fmla="*/ 5035801 w 5035801"/>
              <a:gd name="connsiteY13" fmla="*/ 1889848 h 5047072"/>
              <a:gd name="connsiteX14" fmla="*/ 5035801 w 5035801"/>
              <a:gd name="connsiteY14" fmla="*/ 2450634 h 5047072"/>
              <a:gd name="connsiteX15" fmla="*/ 5035801 w 5035801"/>
              <a:gd name="connsiteY15" fmla="*/ 2960949 h 5047072"/>
              <a:gd name="connsiteX16" fmla="*/ 5035801 w 5035801"/>
              <a:gd name="connsiteY16" fmla="*/ 3471264 h 5047072"/>
              <a:gd name="connsiteX17" fmla="*/ 5035801 w 5035801"/>
              <a:gd name="connsiteY17" fmla="*/ 4082520 h 5047072"/>
              <a:gd name="connsiteX18" fmla="*/ 5035801 w 5035801"/>
              <a:gd name="connsiteY18" fmla="*/ 5047072 h 5047072"/>
              <a:gd name="connsiteX19" fmla="*/ 4576984 w 5035801"/>
              <a:gd name="connsiteY19" fmla="*/ 5047072 h 5047072"/>
              <a:gd name="connsiteX20" fmla="*/ 4168524 w 5035801"/>
              <a:gd name="connsiteY20" fmla="*/ 5047072 h 5047072"/>
              <a:gd name="connsiteX21" fmla="*/ 3760065 w 5035801"/>
              <a:gd name="connsiteY21" fmla="*/ 5047072 h 5047072"/>
              <a:gd name="connsiteX22" fmla="*/ 3351605 w 5035801"/>
              <a:gd name="connsiteY22" fmla="*/ 5047072 h 5047072"/>
              <a:gd name="connsiteX23" fmla="*/ 2892788 w 5035801"/>
              <a:gd name="connsiteY23" fmla="*/ 5047072 h 5047072"/>
              <a:gd name="connsiteX24" fmla="*/ 2484328 w 5035801"/>
              <a:gd name="connsiteY24" fmla="*/ 5047072 h 5047072"/>
              <a:gd name="connsiteX25" fmla="*/ 1824079 w 5035801"/>
              <a:gd name="connsiteY25" fmla="*/ 5047072 h 5047072"/>
              <a:gd name="connsiteX26" fmla="*/ 1365262 w 5035801"/>
              <a:gd name="connsiteY26" fmla="*/ 5047072 h 5047072"/>
              <a:gd name="connsiteX27" fmla="*/ 856086 w 5035801"/>
              <a:gd name="connsiteY27" fmla="*/ 5047072 h 5047072"/>
              <a:gd name="connsiteX28" fmla="*/ 0 w 5035801"/>
              <a:gd name="connsiteY28" fmla="*/ 5047072 h 5047072"/>
              <a:gd name="connsiteX29" fmla="*/ 0 w 5035801"/>
              <a:gd name="connsiteY29" fmla="*/ 4591393 h 5047072"/>
              <a:gd name="connsiteX30" fmla="*/ 0 w 5035801"/>
              <a:gd name="connsiteY30" fmla="*/ 4095338 h 5047072"/>
              <a:gd name="connsiteX31" fmla="*/ 0 w 5035801"/>
              <a:gd name="connsiteY31" fmla="*/ 3599283 h 5047072"/>
              <a:gd name="connsiteX32" fmla="*/ 0 w 5035801"/>
              <a:gd name="connsiteY32" fmla="*/ 2982098 h 5047072"/>
              <a:gd name="connsiteX33" fmla="*/ 0 w 5035801"/>
              <a:gd name="connsiteY33" fmla="*/ 2486043 h 5047072"/>
              <a:gd name="connsiteX34" fmla="*/ 0 w 5035801"/>
              <a:gd name="connsiteY34" fmla="*/ 2030365 h 5047072"/>
              <a:gd name="connsiteX35" fmla="*/ 0 w 5035801"/>
              <a:gd name="connsiteY35" fmla="*/ 1009414 h 504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801" h="5047072" fill="none" extrusionOk="0">
                <a:moveTo>
                  <a:pt x="0" y="1009414"/>
                </a:moveTo>
                <a:cubicBezTo>
                  <a:pt x="158624" y="922395"/>
                  <a:pt x="301739" y="1001918"/>
                  <a:pt x="458817" y="917445"/>
                </a:cubicBezTo>
                <a:cubicBezTo>
                  <a:pt x="615895" y="832972"/>
                  <a:pt x="904606" y="850569"/>
                  <a:pt x="1018351" y="805288"/>
                </a:cubicBezTo>
                <a:cubicBezTo>
                  <a:pt x="1132096" y="760007"/>
                  <a:pt x="1427900" y="758784"/>
                  <a:pt x="1527526" y="703225"/>
                </a:cubicBezTo>
                <a:cubicBezTo>
                  <a:pt x="1627152" y="647666"/>
                  <a:pt x="1886452" y="661296"/>
                  <a:pt x="2087060" y="591068"/>
                </a:cubicBezTo>
                <a:cubicBezTo>
                  <a:pt x="2287668" y="520840"/>
                  <a:pt x="2428826" y="588366"/>
                  <a:pt x="2696951" y="468817"/>
                </a:cubicBezTo>
                <a:cubicBezTo>
                  <a:pt x="2965076" y="349268"/>
                  <a:pt x="3142451" y="418512"/>
                  <a:pt x="3306843" y="346565"/>
                </a:cubicBezTo>
                <a:cubicBezTo>
                  <a:pt x="3471235" y="274618"/>
                  <a:pt x="3682131" y="350333"/>
                  <a:pt x="3967092" y="214220"/>
                </a:cubicBezTo>
                <a:cubicBezTo>
                  <a:pt x="4252053" y="78107"/>
                  <a:pt x="4235842" y="206815"/>
                  <a:pt x="4476268" y="112157"/>
                </a:cubicBezTo>
                <a:cubicBezTo>
                  <a:pt x="4716694" y="17499"/>
                  <a:pt x="4931371" y="89813"/>
                  <a:pt x="5035801" y="0"/>
                </a:cubicBezTo>
                <a:cubicBezTo>
                  <a:pt x="5041219" y="145625"/>
                  <a:pt x="4991848" y="370017"/>
                  <a:pt x="5035801" y="510315"/>
                </a:cubicBezTo>
                <a:cubicBezTo>
                  <a:pt x="5079754" y="650613"/>
                  <a:pt x="5005100" y="745902"/>
                  <a:pt x="5035801" y="919689"/>
                </a:cubicBezTo>
                <a:cubicBezTo>
                  <a:pt x="5066502" y="1093476"/>
                  <a:pt x="5015189" y="1273337"/>
                  <a:pt x="5035801" y="1430004"/>
                </a:cubicBezTo>
                <a:cubicBezTo>
                  <a:pt x="5056413" y="1586671"/>
                  <a:pt x="4997156" y="1736643"/>
                  <a:pt x="5035801" y="1889848"/>
                </a:cubicBezTo>
                <a:cubicBezTo>
                  <a:pt x="5074446" y="2043053"/>
                  <a:pt x="4992278" y="2177161"/>
                  <a:pt x="5035801" y="2450634"/>
                </a:cubicBezTo>
                <a:cubicBezTo>
                  <a:pt x="5079324" y="2724107"/>
                  <a:pt x="4990560" y="2736874"/>
                  <a:pt x="5035801" y="2960949"/>
                </a:cubicBezTo>
                <a:cubicBezTo>
                  <a:pt x="5081042" y="3185024"/>
                  <a:pt x="5003192" y="3251242"/>
                  <a:pt x="5035801" y="3471264"/>
                </a:cubicBezTo>
                <a:cubicBezTo>
                  <a:pt x="5068410" y="3691287"/>
                  <a:pt x="5023786" y="3851232"/>
                  <a:pt x="5035801" y="4082520"/>
                </a:cubicBezTo>
                <a:cubicBezTo>
                  <a:pt x="5047816" y="4313808"/>
                  <a:pt x="5004200" y="4798021"/>
                  <a:pt x="5035801" y="5047072"/>
                </a:cubicBezTo>
                <a:cubicBezTo>
                  <a:pt x="4836639" y="5087125"/>
                  <a:pt x="4774481" y="5014840"/>
                  <a:pt x="4576984" y="5047072"/>
                </a:cubicBezTo>
                <a:cubicBezTo>
                  <a:pt x="4379487" y="5079304"/>
                  <a:pt x="4286622" y="5006570"/>
                  <a:pt x="4168524" y="5047072"/>
                </a:cubicBezTo>
                <a:cubicBezTo>
                  <a:pt x="4050426" y="5087574"/>
                  <a:pt x="3917819" y="5031574"/>
                  <a:pt x="3760065" y="5047072"/>
                </a:cubicBezTo>
                <a:cubicBezTo>
                  <a:pt x="3602311" y="5062570"/>
                  <a:pt x="3490912" y="5045939"/>
                  <a:pt x="3351605" y="5047072"/>
                </a:cubicBezTo>
                <a:cubicBezTo>
                  <a:pt x="3212298" y="5048205"/>
                  <a:pt x="3073911" y="5044826"/>
                  <a:pt x="2892788" y="5047072"/>
                </a:cubicBezTo>
                <a:cubicBezTo>
                  <a:pt x="2711665" y="5049318"/>
                  <a:pt x="2589357" y="5041491"/>
                  <a:pt x="2484328" y="5047072"/>
                </a:cubicBezTo>
                <a:cubicBezTo>
                  <a:pt x="2379299" y="5052653"/>
                  <a:pt x="2057503" y="5037404"/>
                  <a:pt x="1824079" y="5047072"/>
                </a:cubicBezTo>
                <a:cubicBezTo>
                  <a:pt x="1590655" y="5056740"/>
                  <a:pt x="1530840" y="5030719"/>
                  <a:pt x="1365262" y="5047072"/>
                </a:cubicBezTo>
                <a:cubicBezTo>
                  <a:pt x="1199684" y="5063425"/>
                  <a:pt x="1034100" y="4988607"/>
                  <a:pt x="856086" y="5047072"/>
                </a:cubicBezTo>
                <a:cubicBezTo>
                  <a:pt x="678072" y="5105537"/>
                  <a:pt x="352935" y="4978960"/>
                  <a:pt x="0" y="5047072"/>
                </a:cubicBezTo>
                <a:cubicBezTo>
                  <a:pt x="-14095" y="4904969"/>
                  <a:pt x="48334" y="4740627"/>
                  <a:pt x="0" y="4591393"/>
                </a:cubicBezTo>
                <a:cubicBezTo>
                  <a:pt x="-48334" y="4442159"/>
                  <a:pt x="41860" y="4229629"/>
                  <a:pt x="0" y="4095338"/>
                </a:cubicBezTo>
                <a:cubicBezTo>
                  <a:pt x="-41860" y="3961047"/>
                  <a:pt x="43618" y="3778610"/>
                  <a:pt x="0" y="3599283"/>
                </a:cubicBezTo>
                <a:cubicBezTo>
                  <a:pt x="-43618" y="3419957"/>
                  <a:pt x="56129" y="3210566"/>
                  <a:pt x="0" y="2982098"/>
                </a:cubicBezTo>
                <a:cubicBezTo>
                  <a:pt x="-56129" y="2753631"/>
                  <a:pt x="46038" y="2685259"/>
                  <a:pt x="0" y="2486043"/>
                </a:cubicBezTo>
                <a:cubicBezTo>
                  <a:pt x="-46038" y="2286827"/>
                  <a:pt x="47213" y="2206545"/>
                  <a:pt x="0" y="2030365"/>
                </a:cubicBezTo>
                <a:cubicBezTo>
                  <a:pt x="-47213" y="1854185"/>
                  <a:pt x="16066" y="1312594"/>
                  <a:pt x="0" y="1009414"/>
                </a:cubicBezTo>
                <a:close/>
              </a:path>
              <a:path w="5035801" h="5047072" stroke="0" extrusionOk="0">
                <a:moveTo>
                  <a:pt x="0" y="1009414"/>
                </a:moveTo>
                <a:cubicBezTo>
                  <a:pt x="164739" y="975251"/>
                  <a:pt x="320679" y="993974"/>
                  <a:pt x="408459" y="927539"/>
                </a:cubicBezTo>
                <a:cubicBezTo>
                  <a:pt x="496239" y="861104"/>
                  <a:pt x="686389" y="902403"/>
                  <a:pt x="867277" y="835570"/>
                </a:cubicBezTo>
                <a:cubicBezTo>
                  <a:pt x="1048165" y="768737"/>
                  <a:pt x="1237426" y="794429"/>
                  <a:pt x="1326094" y="743602"/>
                </a:cubicBezTo>
                <a:cubicBezTo>
                  <a:pt x="1414762" y="692774"/>
                  <a:pt x="1703143" y="723917"/>
                  <a:pt x="1885628" y="631445"/>
                </a:cubicBezTo>
                <a:cubicBezTo>
                  <a:pt x="2068113" y="538973"/>
                  <a:pt x="2206909" y="597967"/>
                  <a:pt x="2294087" y="549570"/>
                </a:cubicBezTo>
                <a:cubicBezTo>
                  <a:pt x="2381265" y="501173"/>
                  <a:pt x="2649897" y="502309"/>
                  <a:pt x="2954337" y="417224"/>
                </a:cubicBezTo>
                <a:cubicBezTo>
                  <a:pt x="3258777" y="332140"/>
                  <a:pt x="3177201" y="418407"/>
                  <a:pt x="3362796" y="335350"/>
                </a:cubicBezTo>
                <a:cubicBezTo>
                  <a:pt x="3548391" y="252293"/>
                  <a:pt x="3780992" y="329864"/>
                  <a:pt x="4023045" y="203004"/>
                </a:cubicBezTo>
                <a:cubicBezTo>
                  <a:pt x="4265099" y="76145"/>
                  <a:pt x="4272628" y="179880"/>
                  <a:pt x="4481863" y="111036"/>
                </a:cubicBezTo>
                <a:cubicBezTo>
                  <a:pt x="4691098" y="42192"/>
                  <a:pt x="4790525" y="89006"/>
                  <a:pt x="5035801" y="0"/>
                </a:cubicBezTo>
                <a:cubicBezTo>
                  <a:pt x="5071658" y="149084"/>
                  <a:pt x="5012645" y="413427"/>
                  <a:pt x="5035801" y="661727"/>
                </a:cubicBezTo>
                <a:cubicBezTo>
                  <a:pt x="5058957" y="910027"/>
                  <a:pt x="4980949" y="948182"/>
                  <a:pt x="5035801" y="1121572"/>
                </a:cubicBezTo>
                <a:cubicBezTo>
                  <a:pt x="5090653" y="1294963"/>
                  <a:pt x="4986752" y="1418478"/>
                  <a:pt x="5035801" y="1631887"/>
                </a:cubicBezTo>
                <a:cubicBezTo>
                  <a:pt x="5084850" y="1845296"/>
                  <a:pt x="5002094" y="1901109"/>
                  <a:pt x="5035801" y="2041260"/>
                </a:cubicBezTo>
                <a:cubicBezTo>
                  <a:pt x="5069508" y="2181411"/>
                  <a:pt x="5023161" y="2316946"/>
                  <a:pt x="5035801" y="2551575"/>
                </a:cubicBezTo>
                <a:cubicBezTo>
                  <a:pt x="5048441" y="2786204"/>
                  <a:pt x="5035707" y="2790795"/>
                  <a:pt x="5035801" y="2960949"/>
                </a:cubicBezTo>
                <a:cubicBezTo>
                  <a:pt x="5035895" y="3131103"/>
                  <a:pt x="5016918" y="3200069"/>
                  <a:pt x="5035801" y="3420793"/>
                </a:cubicBezTo>
                <a:cubicBezTo>
                  <a:pt x="5054684" y="3641517"/>
                  <a:pt x="4999673" y="3890246"/>
                  <a:pt x="5035801" y="4032050"/>
                </a:cubicBezTo>
                <a:cubicBezTo>
                  <a:pt x="5071929" y="4173854"/>
                  <a:pt x="4923066" y="4603394"/>
                  <a:pt x="5035801" y="5047072"/>
                </a:cubicBezTo>
                <a:cubicBezTo>
                  <a:pt x="4853754" y="5084984"/>
                  <a:pt x="4656862" y="5003412"/>
                  <a:pt x="4476268" y="5047072"/>
                </a:cubicBezTo>
                <a:cubicBezTo>
                  <a:pt x="4295674" y="5090732"/>
                  <a:pt x="4107055" y="5035469"/>
                  <a:pt x="3816018" y="5047072"/>
                </a:cubicBezTo>
                <a:cubicBezTo>
                  <a:pt x="3524981" y="5058675"/>
                  <a:pt x="3289969" y="5010931"/>
                  <a:pt x="3155769" y="5047072"/>
                </a:cubicBezTo>
                <a:cubicBezTo>
                  <a:pt x="3021569" y="5083213"/>
                  <a:pt x="2635323" y="4991810"/>
                  <a:pt x="2495519" y="5047072"/>
                </a:cubicBezTo>
                <a:cubicBezTo>
                  <a:pt x="2355715" y="5102334"/>
                  <a:pt x="2025926" y="5004573"/>
                  <a:pt x="1885628" y="5047072"/>
                </a:cubicBezTo>
                <a:cubicBezTo>
                  <a:pt x="1745330" y="5089571"/>
                  <a:pt x="1452786" y="5017764"/>
                  <a:pt x="1225378" y="5047072"/>
                </a:cubicBezTo>
                <a:cubicBezTo>
                  <a:pt x="997970" y="5076380"/>
                  <a:pt x="961074" y="5036200"/>
                  <a:pt x="816919" y="5047072"/>
                </a:cubicBezTo>
                <a:cubicBezTo>
                  <a:pt x="672764" y="5057944"/>
                  <a:pt x="187403" y="5016832"/>
                  <a:pt x="0" y="5047072"/>
                </a:cubicBezTo>
                <a:cubicBezTo>
                  <a:pt x="-44973" y="4945083"/>
                  <a:pt x="21895" y="4727638"/>
                  <a:pt x="0" y="4591393"/>
                </a:cubicBezTo>
                <a:cubicBezTo>
                  <a:pt x="-21895" y="4455148"/>
                  <a:pt x="1160" y="4254236"/>
                  <a:pt x="0" y="3974209"/>
                </a:cubicBezTo>
                <a:cubicBezTo>
                  <a:pt x="-1160" y="3694182"/>
                  <a:pt x="33357" y="3645330"/>
                  <a:pt x="0" y="3518530"/>
                </a:cubicBezTo>
                <a:cubicBezTo>
                  <a:pt x="-33357" y="3391730"/>
                  <a:pt x="65998" y="3086846"/>
                  <a:pt x="0" y="2941722"/>
                </a:cubicBezTo>
                <a:cubicBezTo>
                  <a:pt x="-65998" y="2796598"/>
                  <a:pt x="24777" y="2569297"/>
                  <a:pt x="0" y="2364913"/>
                </a:cubicBezTo>
                <a:cubicBezTo>
                  <a:pt x="-24777" y="2160529"/>
                  <a:pt x="38691" y="2062251"/>
                  <a:pt x="0" y="1909235"/>
                </a:cubicBezTo>
                <a:cubicBezTo>
                  <a:pt x="-38691" y="1756219"/>
                  <a:pt x="103082" y="1215477"/>
                  <a:pt x="0" y="100941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CD2AC1C-6C6B-49F5-B968-F1CDFC99A923}"/>
              </a:ext>
            </a:extLst>
          </p:cNvPr>
          <p:cNvSpPr txBox="1"/>
          <p:nvPr/>
        </p:nvSpPr>
        <p:spPr>
          <a:xfrm>
            <a:off x="2723071" y="1277257"/>
            <a:ext cx="7097261" cy="203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데이터를 처리한 후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사용자 별 데이터를 받아</a:t>
            </a:r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추천 알고리즘을 통해 사용자에게 다양한 가게와 메뉴를 추천해줍니다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후 추천 결과를 학습하여 좀 더 개선된 서비스를 </a:t>
            </a:r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제공할 수 있을 것입니다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9A437-5B33-42C1-8387-01A0E417ECA0}"/>
              </a:ext>
            </a:extLst>
          </p:cNvPr>
          <p:cNvSpPr txBox="1"/>
          <p:nvPr/>
        </p:nvSpPr>
        <p:spPr>
          <a:xfrm>
            <a:off x="658939" y="1294535"/>
            <a:ext cx="1621424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취향저격</a:t>
            </a:r>
            <a:endParaRPr lang="en-US" altLang="ko-KR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295402-9CD2-40FB-9F63-CC6CDB9A32DB}"/>
              </a:ext>
            </a:extLst>
          </p:cNvPr>
          <p:cNvGrpSpPr/>
          <p:nvPr/>
        </p:nvGrpSpPr>
        <p:grpSpPr>
          <a:xfrm>
            <a:off x="-1" y="3642013"/>
            <a:ext cx="10691813" cy="3144896"/>
            <a:chOff x="0" y="3271838"/>
            <a:chExt cx="12192000" cy="35861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D020A39-E157-4FDF-BBC6-968ED84B4C1E}"/>
                </a:ext>
              </a:extLst>
            </p:cNvPr>
            <p:cNvSpPr/>
            <p:nvPr/>
          </p:nvSpPr>
          <p:spPr>
            <a:xfrm>
              <a:off x="0" y="3271838"/>
              <a:ext cx="12192000" cy="35861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" name="순서도: 자기 디스크 4">
              <a:extLst>
                <a:ext uri="{FF2B5EF4-FFF2-40B4-BE49-F238E27FC236}">
                  <a16:creationId xmlns:a16="http://schemas.microsoft.com/office/drawing/2014/main" id="{6135A124-716B-46E8-A2C2-9CFAE4C152DB}"/>
                </a:ext>
              </a:extLst>
            </p:cNvPr>
            <p:cNvSpPr/>
            <p:nvPr/>
          </p:nvSpPr>
          <p:spPr>
            <a:xfrm>
              <a:off x="212088" y="3498853"/>
              <a:ext cx="1081530" cy="1005281"/>
            </a:xfrm>
            <a:prstGeom prst="flowChartMagneticDisk">
              <a:avLst/>
            </a:prstGeom>
            <a:solidFill>
              <a:srgbClr val="2AC1B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6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DB</a:t>
              </a:r>
              <a:endParaRPr lang="ko-KR" altLang="en-US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B25DED5-EA60-4F2A-82E6-3C7D3C2C612F}"/>
                </a:ext>
              </a:extLst>
            </p:cNvPr>
            <p:cNvSpPr/>
            <p:nvPr/>
          </p:nvSpPr>
          <p:spPr>
            <a:xfrm>
              <a:off x="1357074" y="3779181"/>
              <a:ext cx="727816" cy="479394"/>
            </a:xfrm>
            <a:prstGeom prst="rightArrow">
              <a:avLst/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73F6835-87C0-4978-99C2-CDC53374BCAC}"/>
                </a:ext>
              </a:extLst>
            </p:cNvPr>
            <p:cNvSpPr/>
            <p:nvPr/>
          </p:nvSpPr>
          <p:spPr>
            <a:xfrm>
              <a:off x="2148346" y="3575462"/>
              <a:ext cx="1404081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</a:t>
              </a:r>
              <a:endParaRPr lang="en-US" altLang="ko-KR" sz="1754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AA5E90E-151C-49FC-A742-B3D1A68D5A2B}"/>
                </a:ext>
              </a:extLst>
            </p:cNvPr>
            <p:cNvSpPr/>
            <p:nvPr/>
          </p:nvSpPr>
          <p:spPr>
            <a:xfrm>
              <a:off x="4406852" y="3575463"/>
              <a:ext cx="1404081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 별 </a:t>
              </a:r>
              <a:endParaRPr lang="en-US" altLang="ko-KR" sz="1754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B098545-9455-4CAB-B46D-8DD25D96DF53}"/>
                </a:ext>
              </a:extLst>
            </p:cNvPr>
            <p:cNvSpPr/>
            <p:nvPr/>
          </p:nvSpPr>
          <p:spPr>
            <a:xfrm>
              <a:off x="5890527" y="3779181"/>
              <a:ext cx="647919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D43196B-BA61-4DC0-A28E-9C998008B665}"/>
                </a:ext>
              </a:extLst>
            </p:cNvPr>
            <p:cNvSpPr/>
            <p:nvPr/>
          </p:nvSpPr>
          <p:spPr>
            <a:xfrm rot="5400000">
              <a:off x="10628627" y="4645334"/>
              <a:ext cx="659832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FD13332-54F4-4B4D-9B5A-18AFC802451B}"/>
                </a:ext>
              </a:extLst>
            </p:cNvPr>
            <p:cNvSpPr/>
            <p:nvPr/>
          </p:nvSpPr>
          <p:spPr>
            <a:xfrm>
              <a:off x="10115609" y="3575462"/>
              <a:ext cx="1685869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 확인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EC067CE-517E-44CD-93D2-D3115F33C25B}"/>
                </a:ext>
              </a:extLst>
            </p:cNvPr>
            <p:cNvSpPr/>
            <p:nvPr/>
          </p:nvSpPr>
          <p:spPr>
            <a:xfrm>
              <a:off x="10115609" y="5328289"/>
              <a:ext cx="1685869" cy="74095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9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서비스화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1876F355-01E5-43AB-8129-A217767943BE}"/>
                </a:ext>
              </a:extLst>
            </p:cNvPr>
            <p:cNvSpPr/>
            <p:nvPr/>
          </p:nvSpPr>
          <p:spPr>
            <a:xfrm>
              <a:off x="3679339" y="3779181"/>
              <a:ext cx="727816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7AB3749-3103-40DF-9F62-ED0B8A68A9C1}"/>
                </a:ext>
              </a:extLst>
            </p:cNvPr>
            <p:cNvSpPr/>
            <p:nvPr/>
          </p:nvSpPr>
          <p:spPr>
            <a:xfrm>
              <a:off x="6665358" y="3386252"/>
              <a:ext cx="2577702" cy="3083128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56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예측 모델 사용</a:t>
              </a:r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8CE420C-1EBF-441D-A6D3-160406755DD8}"/>
                </a:ext>
              </a:extLst>
            </p:cNvPr>
            <p:cNvSpPr/>
            <p:nvPr/>
          </p:nvSpPr>
          <p:spPr>
            <a:xfrm>
              <a:off x="6916839" y="3962017"/>
              <a:ext cx="2074739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CF(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협업 필터링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 </a:t>
              </a:r>
            </a:p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AB59757-00CA-472F-AFF6-82DBA4DAEE4F}"/>
                </a:ext>
              </a:extLst>
            </p:cNvPr>
            <p:cNvSpPr/>
            <p:nvPr/>
          </p:nvSpPr>
          <p:spPr>
            <a:xfrm>
              <a:off x="6916839" y="4775313"/>
              <a:ext cx="2074739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CBF(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컨텐츠 필터링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 </a:t>
              </a:r>
            </a:p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3E537A-D4EC-4658-A765-1FFDD02805B5}"/>
                </a:ext>
              </a:extLst>
            </p:cNvPr>
            <p:cNvSpPr/>
            <p:nvPr/>
          </p:nvSpPr>
          <p:spPr>
            <a:xfrm>
              <a:off x="6936533" y="5609863"/>
              <a:ext cx="2035350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통계학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 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8B02C262-D49D-49AB-9CC5-6D4BCA54394A}"/>
                </a:ext>
              </a:extLst>
            </p:cNvPr>
            <p:cNvSpPr/>
            <p:nvPr/>
          </p:nvSpPr>
          <p:spPr>
            <a:xfrm>
              <a:off x="9411183" y="3776925"/>
              <a:ext cx="647919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96600B-8EFE-4942-ADA4-FA887EE96EE8}"/>
                </a:ext>
              </a:extLst>
            </p:cNvPr>
            <p:cNvGrpSpPr/>
            <p:nvPr/>
          </p:nvGrpSpPr>
          <p:grpSpPr>
            <a:xfrm>
              <a:off x="2428879" y="4520017"/>
              <a:ext cx="8627773" cy="2247553"/>
              <a:chOff x="2428879" y="4520017"/>
              <a:chExt cx="8627773" cy="2247553"/>
            </a:xfrm>
          </p:grpSpPr>
          <p:sp>
            <p:nvSpPr>
              <p:cNvPr id="20" name="화살표: 위로 굽음 19">
                <a:extLst>
                  <a:ext uri="{FF2B5EF4-FFF2-40B4-BE49-F238E27FC236}">
                    <a16:creationId xmlns:a16="http://schemas.microsoft.com/office/drawing/2014/main" id="{70FEB235-1BB4-4DE3-9B55-A7BB2AF1F6CB}"/>
                  </a:ext>
                </a:extLst>
              </p:cNvPr>
              <p:cNvSpPr/>
              <p:nvPr/>
            </p:nvSpPr>
            <p:spPr>
              <a:xfrm flipH="1">
                <a:off x="2428879" y="4520017"/>
                <a:ext cx="8627773" cy="2247553"/>
              </a:xfrm>
              <a:prstGeom prst="bentUpArrow">
                <a:avLst>
                  <a:gd name="adj1" fmla="val 9467"/>
                  <a:gd name="adj2" fmla="val 14932"/>
                  <a:gd name="adj3" fmla="val 23127"/>
                </a:avLst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8FD12F7-95B1-4CBF-AF02-AC0E8DFE30ED}"/>
                  </a:ext>
                </a:extLst>
              </p:cNvPr>
              <p:cNvSpPr/>
              <p:nvPr/>
            </p:nvSpPr>
            <p:spPr>
              <a:xfrm>
                <a:off x="10860433" y="6159670"/>
                <a:ext cx="196219" cy="607900"/>
              </a:xfrm>
              <a:prstGeom prst="rect">
                <a:avLst/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5F8517A-F2EB-4162-8B3F-D88FE4A519DF}"/>
                  </a:ext>
                </a:extLst>
              </p:cNvPr>
              <p:cNvSpPr/>
              <p:nvPr/>
            </p:nvSpPr>
            <p:spPr>
              <a:xfrm rot="5400000">
                <a:off x="10622326" y="6355930"/>
                <a:ext cx="193040" cy="607900"/>
              </a:xfrm>
              <a:prstGeom prst="rect">
                <a:avLst/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8A05A4-2207-4172-8D42-FFB3555B2EDA}"/>
              </a:ext>
            </a:extLst>
          </p:cNvPr>
          <p:cNvSpPr/>
          <p:nvPr/>
        </p:nvSpPr>
        <p:spPr>
          <a:xfrm>
            <a:off x="-1" y="772765"/>
            <a:ext cx="10691813" cy="3097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83734802-C7C8-4F55-ADB4-08BD919E1AE4}"/>
              </a:ext>
            </a:extLst>
          </p:cNvPr>
          <p:cNvSpPr/>
          <p:nvPr/>
        </p:nvSpPr>
        <p:spPr>
          <a:xfrm>
            <a:off x="1569801" y="1474924"/>
            <a:ext cx="1280203" cy="1276687"/>
          </a:xfrm>
          <a:prstGeom prst="flowChartMagneticDisk">
            <a:avLst/>
          </a:prstGeom>
          <a:solidFill>
            <a:srgbClr val="2AC1B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3508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81C6AA-CCEC-4652-914D-08F10EE6CD0B}"/>
              </a:ext>
            </a:extLst>
          </p:cNvPr>
          <p:cNvGrpSpPr/>
          <p:nvPr/>
        </p:nvGrpSpPr>
        <p:grpSpPr>
          <a:xfrm>
            <a:off x="3651509" y="1176090"/>
            <a:ext cx="1787310" cy="1516431"/>
            <a:chOff x="2037271" y="1430614"/>
            <a:chExt cx="2038091" cy="1729204"/>
          </a:xfrm>
        </p:grpSpPr>
        <p:pic>
          <p:nvPicPr>
            <p:cNvPr id="1026" name="Picture 2" descr="[사진=배달의민족 캡쳐]">
              <a:extLst>
                <a:ext uri="{FF2B5EF4-FFF2-40B4-BE49-F238E27FC236}">
                  <a16:creationId xmlns:a16="http://schemas.microsoft.com/office/drawing/2014/main" id="{77E7B3D0-0B21-487D-8DBD-BC97D669D5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000" b="92222" l="15385" r="87291">
                          <a14:foregroundMark x1="54515" y1="48444" x2="54515" y2="48444"/>
                          <a14:foregroundMark x1="31104" y1="92222" x2="31104" y2="92222"/>
                          <a14:foregroundMark x1="75585" y1="89333" x2="75585" y2="89333"/>
                          <a14:foregroundMark x1="56187" y1="48222" x2="56187" y2="48222"/>
                          <a14:backgroundMark x1="42140" y1="77556" x2="42140" y2="77556"/>
                          <a14:backgroundMark x1="41806" y1="81111" x2="41806" y2="81111"/>
                          <a14:backgroundMark x1="47492" y1="74222" x2="47492" y2="74222"/>
                          <a14:backgroundMark x1="50167" y1="74000" x2="50167" y2="74000"/>
                          <a14:backgroundMark x1="64214" y1="68444" x2="64214" y2="68444"/>
                          <a14:backgroundMark x1="62876" y1="66667" x2="62876" y2="66667"/>
                          <a14:backgroundMark x1="64548" y1="69778" x2="64548" y2="69778"/>
                          <a14:backgroundMark x1="64214" y1="71111" x2="64214" y2="7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" t="40468" r="3498" b="3403"/>
            <a:stretch/>
          </p:blipFill>
          <p:spPr bwMode="auto">
            <a:xfrm flipH="1">
              <a:off x="2122275" y="1430614"/>
              <a:ext cx="1953087" cy="1729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F2EDD4-E860-411E-8F8B-992A9F7916D4}"/>
                </a:ext>
              </a:extLst>
            </p:cNvPr>
            <p:cNvSpPr txBox="1"/>
            <p:nvPr/>
          </p:nvSpPr>
          <p:spPr>
            <a:xfrm>
              <a:off x="2037271" y="1778034"/>
              <a:ext cx="824759" cy="56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754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77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86A63D-56C5-4198-A572-5F8274ECC51B}"/>
              </a:ext>
            </a:extLst>
          </p:cNvPr>
          <p:cNvSpPr txBox="1"/>
          <p:nvPr/>
        </p:nvSpPr>
        <p:spPr>
          <a:xfrm>
            <a:off x="1553003" y="2829830"/>
            <a:ext cx="1362191" cy="106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별</a:t>
            </a:r>
            <a:endParaRPr lang="en-US" altLang="ko-KR" sz="2105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리뷰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8F0E-C126-4585-A96C-484ABB343AFA}"/>
              </a:ext>
            </a:extLst>
          </p:cNvPr>
          <p:cNvSpPr txBox="1"/>
          <p:nvPr/>
        </p:nvSpPr>
        <p:spPr>
          <a:xfrm>
            <a:off x="3042068" y="2401427"/>
            <a:ext cx="3323875" cy="11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8" dirty="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---------------&gt;</a:t>
            </a:r>
            <a:endParaRPr lang="ko-KR" altLang="en-US" sz="3508" dirty="0">
              <a:solidFill>
                <a:srgbClr val="2AC1BC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DAA356-690F-43FE-B088-DF81881C128B}"/>
              </a:ext>
            </a:extLst>
          </p:cNvPr>
          <p:cNvSpPr/>
          <p:nvPr/>
        </p:nvSpPr>
        <p:spPr>
          <a:xfrm>
            <a:off x="6731855" y="1349581"/>
            <a:ext cx="2748211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3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263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63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939CFB-E304-4959-8C3A-53D707DD011A}"/>
              </a:ext>
            </a:extLst>
          </p:cNvPr>
          <p:cNvSpPr/>
          <p:nvPr/>
        </p:nvSpPr>
        <p:spPr>
          <a:xfrm>
            <a:off x="6731854" y="1934308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3B94CC7-9F10-4683-9C3D-C85AD14F0996}"/>
              </a:ext>
            </a:extLst>
          </p:cNvPr>
          <p:cNvSpPr/>
          <p:nvPr/>
        </p:nvSpPr>
        <p:spPr>
          <a:xfrm>
            <a:off x="7681437" y="1934306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C1597-61D5-4AF5-B918-02E1E3DE67A8}"/>
              </a:ext>
            </a:extLst>
          </p:cNvPr>
          <p:cNvSpPr/>
          <p:nvPr/>
        </p:nvSpPr>
        <p:spPr>
          <a:xfrm>
            <a:off x="8631019" y="1934306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68D5AA-0F69-4392-956A-871489AF62DA}"/>
              </a:ext>
            </a:extLst>
          </p:cNvPr>
          <p:cNvSpPr/>
          <p:nvPr/>
        </p:nvSpPr>
        <p:spPr>
          <a:xfrm>
            <a:off x="6736575" y="2538967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60BD2D-F39B-42AF-B69B-07CDAC6FC9B5}"/>
              </a:ext>
            </a:extLst>
          </p:cNvPr>
          <p:cNvSpPr/>
          <p:nvPr/>
        </p:nvSpPr>
        <p:spPr>
          <a:xfrm>
            <a:off x="6731854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40D01AD-C2C9-4DF1-A847-A2674AFB9E03}"/>
              </a:ext>
            </a:extLst>
          </p:cNvPr>
          <p:cNvSpPr/>
          <p:nvPr/>
        </p:nvSpPr>
        <p:spPr>
          <a:xfrm>
            <a:off x="6731854" y="324432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04AEA7B-9CF8-46D0-BD50-0E22CF645992}"/>
              </a:ext>
            </a:extLst>
          </p:cNvPr>
          <p:cNvSpPr/>
          <p:nvPr/>
        </p:nvSpPr>
        <p:spPr>
          <a:xfrm>
            <a:off x="7681438" y="2519036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F274EF-C036-4BC9-BAEF-03B9F15808F2}"/>
              </a:ext>
            </a:extLst>
          </p:cNvPr>
          <p:cNvSpPr/>
          <p:nvPr/>
        </p:nvSpPr>
        <p:spPr>
          <a:xfrm>
            <a:off x="7681437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7CA1A5B-4D1A-42B8-BEDD-6A78D94F50E8}"/>
              </a:ext>
            </a:extLst>
          </p:cNvPr>
          <p:cNvSpPr/>
          <p:nvPr/>
        </p:nvSpPr>
        <p:spPr>
          <a:xfrm>
            <a:off x="7681437" y="3236943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580D84D-5574-4803-8221-FA7E4073626F}"/>
              </a:ext>
            </a:extLst>
          </p:cNvPr>
          <p:cNvSpPr/>
          <p:nvPr/>
        </p:nvSpPr>
        <p:spPr>
          <a:xfrm>
            <a:off x="8631020" y="2519036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589E2B1-6CF2-4072-9727-385B07EB3300}"/>
              </a:ext>
            </a:extLst>
          </p:cNvPr>
          <p:cNvSpPr/>
          <p:nvPr/>
        </p:nvSpPr>
        <p:spPr>
          <a:xfrm>
            <a:off x="8631019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E8F739-52CF-41A2-8857-9260524E5D60}"/>
              </a:ext>
            </a:extLst>
          </p:cNvPr>
          <p:cNvSpPr/>
          <p:nvPr/>
        </p:nvSpPr>
        <p:spPr>
          <a:xfrm>
            <a:off x="8631019" y="3236943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0419-784C-42DD-9782-C24FFA92C236}"/>
              </a:ext>
            </a:extLst>
          </p:cNvPr>
          <p:cNvSpPr txBox="1"/>
          <p:nvPr/>
        </p:nvSpPr>
        <p:spPr>
          <a:xfrm>
            <a:off x="541648" y="3976108"/>
            <a:ext cx="5393876" cy="686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데이터를 어떻게 사용할까요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3ABB3D-5251-4493-89CB-2BECF82E5CD5}"/>
              </a:ext>
            </a:extLst>
          </p:cNvPr>
          <p:cNvSpPr txBox="1"/>
          <p:nvPr/>
        </p:nvSpPr>
        <p:spPr>
          <a:xfrm>
            <a:off x="667836" y="4808675"/>
            <a:ext cx="8490960" cy="1388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 중 리뷰 데이터를 이용합니다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속에는 메뉴와 그 메뉴의 맛과 재료에 대한 속성이 들어있습니다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바로 이러한 데이터를 통해 가게의 메뉴 별 속성값을 매칭해주게 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969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2E802F-A828-4CF3-8069-5E9049234D95}"/>
              </a:ext>
            </a:extLst>
          </p:cNvPr>
          <p:cNvSpPr/>
          <p:nvPr/>
        </p:nvSpPr>
        <p:spPr>
          <a:xfrm>
            <a:off x="-1" y="772765"/>
            <a:ext cx="10691813" cy="3097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25" name="순서도: 자기 디스크 24">
            <a:extLst>
              <a:ext uri="{FF2B5EF4-FFF2-40B4-BE49-F238E27FC236}">
                <a16:creationId xmlns:a16="http://schemas.microsoft.com/office/drawing/2014/main" id="{53DEBF1C-C45C-4AC6-BC3D-714D4F4F0A60}"/>
              </a:ext>
            </a:extLst>
          </p:cNvPr>
          <p:cNvSpPr/>
          <p:nvPr/>
        </p:nvSpPr>
        <p:spPr>
          <a:xfrm>
            <a:off x="563240" y="1178674"/>
            <a:ext cx="1280203" cy="1276687"/>
          </a:xfrm>
          <a:prstGeom prst="flowChartMagneticDisk">
            <a:avLst/>
          </a:prstGeom>
          <a:solidFill>
            <a:srgbClr val="2AC1B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3508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487BA2-58A7-4D94-8740-DA2A4381C2B7}"/>
              </a:ext>
            </a:extLst>
          </p:cNvPr>
          <p:cNvSpPr txBox="1"/>
          <p:nvPr/>
        </p:nvSpPr>
        <p:spPr>
          <a:xfrm>
            <a:off x="521745" y="2489392"/>
            <a:ext cx="1362191" cy="74020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유저 별</a:t>
            </a:r>
            <a:endParaRPr lang="en-US" altLang="ko-KR" sz="2105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주문 내역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ED44D9D-3676-4459-BC92-055BDE45984D}"/>
              </a:ext>
            </a:extLst>
          </p:cNvPr>
          <p:cNvSpPr/>
          <p:nvPr/>
        </p:nvSpPr>
        <p:spPr>
          <a:xfrm>
            <a:off x="1993824" y="1606814"/>
            <a:ext cx="949807" cy="420406"/>
          </a:xfrm>
          <a:prstGeom prst="rightArrow">
            <a:avLst/>
          </a:prstGeom>
          <a:solidFill>
            <a:srgbClr val="2AC1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1641F8-C328-4AA7-BC50-97C1F8709BA7}"/>
              </a:ext>
            </a:extLst>
          </p:cNvPr>
          <p:cNvSpPr/>
          <p:nvPr/>
        </p:nvSpPr>
        <p:spPr>
          <a:xfrm>
            <a:off x="3231687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956F6C-721C-468F-94EE-EC1951A53945}"/>
              </a:ext>
            </a:extLst>
          </p:cNvPr>
          <p:cNvSpPr/>
          <p:nvPr/>
        </p:nvSpPr>
        <p:spPr>
          <a:xfrm>
            <a:off x="5725441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EC5535-C016-44BF-BDF7-C66B945081A0}"/>
              </a:ext>
            </a:extLst>
          </p:cNvPr>
          <p:cNvSpPr/>
          <p:nvPr/>
        </p:nvSpPr>
        <p:spPr>
          <a:xfrm>
            <a:off x="8662967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56BD361-0DFB-4382-A792-AB683EDC6CDB}"/>
              </a:ext>
            </a:extLst>
          </p:cNvPr>
          <p:cNvSpPr/>
          <p:nvPr/>
        </p:nvSpPr>
        <p:spPr>
          <a:xfrm>
            <a:off x="3231687" y="2272410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A861D5C-B8B6-4B58-B4C2-751462116CB3}"/>
              </a:ext>
            </a:extLst>
          </p:cNvPr>
          <p:cNvSpPr/>
          <p:nvPr/>
        </p:nvSpPr>
        <p:spPr>
          <a:xfrm>
            <a:off x="3231687" y="2665568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29D182-A21C-43A3-AA7D-E007D6A1E31D}"/>
              </a:ext>
            </a:extLst>
          </p:cNvPr>
          <p:cNvSpPr/>
          <p:nvPr/>
        </p:nvSpPr>
        <p:spPr>
          <a:xfrm>
            <a:off x="3231687" y="3058726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162E72-5DDC-4E73-A6FA-F3E88D47EAD9}"/>
              </a:ext>
            </a:extLst>
          </p:cNvPr>
          <p:cNvSpPr/>
          <p:nvPr/>
        </p:nvSpPr>
        <p:spPr>
          <a:xfrm>
            <a:off x="5725441" y="2274035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ADD8309-5C4E-4A68-BC2A-0EA8C4C785DC}"/>
              </a:ext>
            </a:extLst>
          </p:cNvPr>
          <p:cNvSpPr/>
          <p:nvPr/>
        </p:nvSpPr>
        <p:spPr>
          <a:xfrm>
            <a:off x="5725441" y="2667194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6F0D62A-2428-427C-8B32-2EA2673EBB5D}"/>
              </a:ext>
            </a:extLst>
          </p:cNvPr>
          <p:cNvSpPr/>
          <p:nvPr/>
        </p:nvSpPr>
        <p:spPr>
          <a:xfrm>
            <a:off x="5725441" y="3060352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586FAE4-297C-43EF-9454-2806D8DB3FB3}"/>
              </a:ext>
            </a:extLst>
          </p:cNvPr>
          <p:cNvSpPr/>
          <p:nvPr/>
        </p:nvSpPr>
        <p:spPr>
          <a:xfrm>
            <a:off x="8662967" y="2274035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9AF49D9-8CD8-4F5D-8A76-C275B48E3A7E}"/>
              </a:ext>
            </a:extLst>
          </p:cNvPr>
          <p:cNvSpPr/>
          <p:nvPr/>
        </p:nvSpPr>
        <p:spPr>
          <a:xfrm>
            <a:off x="8662967" y="2667194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14CE9B8-9AE6-4CEF-99F4-721BC91DBC94}"/>
              </a:ext>
            </a:extLst>
          </p:cNvPr>
          <p:cNvSpPr/>
          <p:nvPr/>
        </p:nvSpPr>
        <p:spPr>
          <a:xfrm>
            <a:off x="8662967" y="3060352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BDE98D-ABF4-4DEF-ABD4-7B42580505D8}"/>
              </a:ext>
            </a:extLst>
          </p:cNvPr>
          <p:cNvSpPr/>
          <p:nvPr/>
        </p:nvSpPr>
        <p:spPr>
          <a:xfrm>
            <a:off x="3231687" y="1224530"/>
            <a:ext cx="6711484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8833E-F140-41F3-BB4D-011D5A6FBDA6}"/>
              </a:ext>
            </a:extLst>
          </p:cNvPr>
          <p:cNvSpPr txBox="1"/>
          <p:nvPr/>
        </p:nvSpPr>
        <p:spPr>
          <a:xfrm>
            <a:off x="866608" y="10728362"/>
            <a:ext cx="6798656" cy="362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54" dirty="0">
                <a:solidFill>
                  <a:srgbClr val="2AC1B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※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 </a:t>
            </a:r>
            <a:r>
              <a:rPr lang="en-US" altLang="ko-KR" sz="1754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W_i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전체 주문횟수 분의 가게 이용횟수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백분율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순서화를 한다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754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3849C-48FF-47BB-BF18-690DAF4A0DAF}"/>
              </a:ext>
            </a:extLst>
          </p:cNvPr>
          <p:cNvSpPr txBox="1"/>
          <p:nvPr/>
        </p:nvSpPr>
        <p:spPr>
          <a:xfrm>
            <a:off x="681164" y="9219195"/>
            <a:ext cx="8231741" cy="106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유저의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주문 내역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해당 가게의 정보 데이터와 메뉴 태그를 상속받습니다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상속받은 태그는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속성값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맛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재료 등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나누어 적재한다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ACD72A-5852-47A9-96FB-079A3B8A8E73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4511890" y="2404382"/>
            <a:ext cx="1213551" cy="39478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E1E13A-DFB2-440F-9DCD-247E714B8F38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7005644" y="2406007"/>
            <a:ext cx="1657322" cy="7863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E58D8D-6372-46F0-AB4B-12EEEA593608}"/>
              </a:ext>
            </a:extLst>
          </p:cNvPr>
          <p:cNvCxnSpPr>
            <a:stCxn id="32" idx="3"/>
            <a:endCxn id="34" idx="1"/>
          </p:cNvCxnSpPr>
          <p:nvPr/>
        </p:nvCxnSpPr>
        <p:spPr>
          <a:xfrm flipV="1">
            <a:off x="4511890" y="2406008"/>
            <a:ext cx="1213551" cy="3915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9EAAD8-4E0E-4364-9A5C-BD8D424417C9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4511890" y="2797540"/>
            <a:ext cx="1213551" cy="16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C0DE05-3905-480B-88CD-732B5C76AE2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4511890" y="2799166"/>
            <a:ext cx="1213551" cy="3915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056900-4C1F-4B87-AF0A-09E6F7538E74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>
            <a:off x="4511890" y="3190698"/>
            <a:ext cx="1213551" cy="16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6E4181-C727-4934-B228-B43A764FAB1A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7005644" y="2406007"/>
            <a:ext cx="165732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8EB37A-A313-4F56-96C8-B7BDBF4B7B0C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7005644" y="2406008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418D312-70B2-44B4-9F77-D2E8F9FD47DA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7005644" y="2406008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ABAFFF-A4BE-421B-8628-5B86BA22C13F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>
            <a:off x="7005644" y="2799166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C2AD9C9-064C-4357-B0D8-35A2A21D0366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 flipV="1">
            <a:off x="7005644" y="2406007"/>
            <a:ext cx="1657322" cy="7863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161EC7-643F-474E-AAD1-8947B6280254}"/>
              </a:ext>
            </a:extLst>
          </p:cNvPr>
          <p:cNvSpPr txBox="1"/>
          <p:nvPr/>
        </p:nvSpPr>
        <p:spPr>
          <a:xfrm>
            <a:off x="521744" y="8597811"/>
            <a:ext cx="6703090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먹는게 보기 좋아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~</a:t>
            </a:r>
            <a:endParaRPr lang="ko-KR" altLang="en-US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3A2C81-B5CF-42A8-9C91-351EABDF128E}"/>
              </a:ext>
            </a:extLst>
          </p:cNvPr>
          <p:cNvSpPr txBox="1"/>
          <p:nvPr/>
        </p:nvSpPr>
        <p:spPr>
          <a:xfrm>
            <a:off x="541648" y="3976107"/>
            <a:ext cx="7303428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먹었다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BD0D39-94AE-42EA-9DED-763F5860ACE5}"/>
              </a:ext>
            </a:extLst>
          </p:cNvPr>
          <p:cNvSpPr txBox="1"/>
          <p:nvPr/>
        </p:nvSpPr>
        <p:spPr>
          <a:xfrm>
            <a:off x="667836" y="4808676"/>
            <a:ext cx="8490960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유저의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주문 내역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해당 가게의 정보 데이터와 메뉴 태그를 상속받습니다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상속받은 태그는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속성값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맛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재료 등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나누어 적재됩니다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90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58833E-F140-41F3-BB4D-011D5A6FBDA6}"/>
              </a:ext>
            </a:extLst>
          </p:cNvPr>
          <p:cNvSpPr txBox="1"/>
          <p:nvPr/>
        </p:nvSpPr>
        <p:spPr>
          <a:xfrm>
            <a:off x="1034683" y="5559770"/>
            <a:ext cx="5234125" cy="362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54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※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행렬 값은 관계 있음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/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관계 없음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구성되어 있다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754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3849C-48FF-47BB-BF18-690DAF4A0DAF}"/>
              </a:ext>
            </a:extLst>
          </p:cNvPr>
          <p:cNvSpPr txBox="1"/>
          <p:nvPr/>
        </p:nvSpPr>
        <p:spPr>
          <a:xfrm>
            <a:off x="1034683" y="2110501"/>
            <a:ext cx="6167073" cy="11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위의 유저의 특성을 표현하자면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endParaRPr lang="en-US" altLang="ko-KR" sz="2193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 데이터는 총 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매트릭스로 구성이 되어있습니다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06453B3-A18F-4DF4-8A12-E0ECFCE4738C}"/>
              </a:ext>
            </a:extLst>
          </p:cNvPr>
          <p:cNvGraphicFramePr>
            <a:graphicFrameLocks noGrp="1"/>
          </p:cNvGraphicFramePr>
          <p:nvPr/>
        </p:nvGraphicFramePr>
        <p:xfrm>
          <a:off x="1115907" y="3779837"/>
          <a:ext cx="3812768" cy="162604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95319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</a:t>
                      </a: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A236977E-62C1-4BD6-9FDA-2A7A3274CE3B}"/>
              </a:ext>
            </a:extLst>
          </p:cNvPr>
          <p:cNvGraphicFramePr>
            <a:graphicFrameLocks noGrp="1"/>
          </p:cNvGraphicFramePr>
          <p:nvPr/>
        </p:nvGraphicFramePr>
        <p:xfrm>
          <a:off x="5634203" y="3779837"/>
          <a:ext cx="3812768" cy="162604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95319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</a:t>
                      </a: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64A2330-4387-4275-8B18-28CA23EC51D6}"/>
              </a:ext>
            </a:extLst>
          </p:cNvPr>
          <p:cNvSpPr txBox="1"/>
          <p:nvPr/>
        </p:nvSpPr>
        <p:spPr>
          <a:xfrm>
            <a:off x="680030" y="1347115"/>
            <a:ext cx="4972836" cy="52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먹었다</a:t>
            </a:r>
          </a:p>
        </p:txBody>
      </p:sp>
    </p:spTree>
    <p:extLst>
      <p:ext uri="{BB962C8B-B14F-4D97-AF65-F5344CB8AC3E}">
        <p14:creationId xmlns:p14="http://schemas.microsoft.com/office/powerpoint/2010/main" val="404141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8872F49-114D-42D2-9CEF-3F9EB009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1592"/>
            <a:ext cx="5038760" cy="33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CBDD3-26F2-4EAF-9E48-E0223CA95669}"/>
              </a:ext>
            </a:extLst>
          </p:cNvPr>
          <p:cNvSpPr txBox="1"/>
          <p:nvPr/>
        </p:nvSpPr>
        <p:spPr>
          <a:xfrm>
            <a:off x="9813849" y="1110615"/>
            <a:ext cx="4281088" cy="198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사용자는 그동안 어떤 음식과 가게를 고를지 고민하던 늪에서 빠져나와 편함을 느끼게 될 것입니다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한마디로 더 빠르고 쉽게 자신이 원하는 음식을 먹을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편함은 긍정적인 인식을 심어주고 더 많은 사용자와 주문 수를 기대할 수 있게 해줍니다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자신도 인식하지 못한 음식 취향을 우리가 몰래 알아내어 추천을 해준다면 깜짝 놀라지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배민어플에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접속하는 것을 즐겁게 해줌으로써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대한 충성도가 높아지는 것을 기대합니다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F66CF-0774-4071-AB22-0E6CD65DD92D}"/>
              </a:ext>
            </a:extLst>
          </p:cNvPr>
          <p:cNvSpPr txBox="1"/>
          <p:nvPr/>
        </p:nvSpPr>
        <p:spPr>
          <a:xfrm>
            <a:off x="616011" y="1583872"/>
            <a:ext cx="4050681" cy="28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서비스가 실행되면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변할까요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850CC-B41D-4AD5-A002-6D611BD76222}"/>
              </a:ext>
            </a:extLst>
          </p:cNvPr>
          <p:cNvSpPr txBox="1"/>
          <p:nvPr/>
        </p:nvSpPr>
        <p:spPr>
          <a:xfrm>
            <a:off x="447104" y="499330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불편함을 편함으로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55B20-291B-44C8-B9B8-7C077D84178A}"/>
              </a:ext>
            </a:extLst>
          </p:cNvPr>
          <p:cNvSpPr txBox="1"/>
          <p:nvPr/>
        </p:nvSpPr>
        <p:spPr>
          <a:xfrm>
            <a:off x="5532761" y="822551"/>
            <a:ext cx="4281088" cy="519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변화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배달 선택의 불편함에서 벗어나 편안함을 느낄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한마디로 더 빠르고 편하게 자신이 원하는 음식을 먹을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배달이 쉬워진다면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방문하는 횟수가 더 늘어나지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사람은 자신의 취향을 개발시키고 공감해 주는 존재에 대해 친근감을 느낍니다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사용자들에게 친근함 경험들을 제공한다면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충성하지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배민에게는 어떤 변화가 있을까요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앱에서 개인화 추천 시스템은 아직 개척되지 않은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노다지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라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회사보다 더 일찍 이 서비스를 시행한다면 업계 경쟁에서 우위를 얻을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독보적이죠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사장님들에겐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오롯이 음식으로 사용자들과 연결될 수 있는 기회의 장이 만들어줍니다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사장님의 독특한 요리 철학과 사용자의 독특한 취향의 매칭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방법으로는 다소 어려움이 있던 연결이 앞으로는 쉬워질 것 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감동 부분은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,,,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아리가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14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D738FC-F484-4562-A68F-99F87F1CE6BA}"/>
              </a:ext>
            </a:extLst>
          </p:cNvPr>
          <p:cNvSpPr txBox="1"/>
          <p:nvPr/>
        </p:nvSpPr>
        <p:spPr>
          <a:xfrm>
            <a:off x="408061" y="565804"/>
            <a:ext cx="2670048" cy="144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 효과</a:t>
            </a:r>
            <a:endParaRPr lang="en-US" altLang="ko-KR" sz="3157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불편함을 편함으로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DCFED-DEFD-46E6-A2B8-BF80706C6789}"/>
              </a:ext>
            </a:extLst>
          </p:cNvPr>
          <p:cNvSpPr txBox="1"/>
          <p:nvPr/>
        </p:nvSpPr>
        <p:spPr>
          <a:xfrm>
            <a:off x="5387786" y="5235857"/>
            <a:ext cx="4129713" cy="84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어쩌면 사용자는 배민에게 감동 받을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우울하고 힘든 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지쳐서 아무것도 하기 싫은 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사용자를 위한 따뜻한 음식을 추천해준다면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마음은 위로 받은 것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아닐까요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E46DD-ABB8-42AD-9586-CF7F3D105C02}"/>
              </a:ext>
            </a:extLst>
          </p:cNvPr>
          <p:cNvSpPr txBox="1"/>
          <p:nvPr/>
        </p:nvSpPr>
        <p:spPr>
          <a:xfrm>
            <a:off x="1174315" y="5235857"/>
            <a:ext cx="4129713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사장님들께는 기회와 자부심을 드릴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추천을 받는 다는 것은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사장님들의 자부심으로 이어진다고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또한 추천 서비스로 사용자들에게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 한번 가게라는 얼굴을 비출 수 있는 기회가 늘어나게 되며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이는 신규 사장님들에게도 동일합니다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 descr="친구에게 우산을 씌워주는 모습 ⓒ Unsplash">
            <a:extLst>
              <a:ext uri="{FF2B5EF4-FFF2-40B4-BE49-F238E27FC236}">
                <a16:creationId xmlns:a16="http://schemas.microsoft.com/office/drawing/2014/main" id="{6A0F9FD3-9E02-442D-ADD8-DCBDA8B2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906" y="2608535"/>
            <a:ext cx="3517043" cy="23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E6F3044-8A0F-4DEB-B1D9-8383F5F7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63" y="2608535"/>
            <a:ext cx="3517043" cy="23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48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18F4B-EFC6-4D4A-8E9E-648F35F6ED1B}"/>
              </a:ext>
            </a:extLst>
          </p:cNvPr>
          <p:cNvSpPr txBox="1"/>
          <p:nvPr/>
        </p:nvSpPr>
        <p:spPr>
          <a:xfrm>
            <a:off x="966197" y="1780086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당신의 취향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4719E-5BE2-44FC-860F-E33DC3E5FBE4}"/>
              </a:ext>
            </a:extLst>
          </p:cNvPr>
          <p:cNvSpPr txBox="1"/>
          <p:nvPr/>
        </p:nvSpPr>
        <p:spPr>
          <a:xfrm>
            <a:off x="781001" y="2673069"/>
            <a:ext cx="4050681" cy="179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 연구원들이 생각한 개인화 추천 서비스의 미래입니다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영화 추천 앱의 유저 포트폴리오처럼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배민에서는 사용자의 음식 취향을 분석하고 그룹화 하여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 취향 포트폴리오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구성할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서비스가 발전한다면 자신도 인지하지 못했던 취향을 알 수 있고 음식 습관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취향 등을 더 잘 알 수 있겠죠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자신의 음식 포트폴리오를 친구들과 공유한다면 더욱 재밌겠네요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7636BF-C979-4F80-8FD8-58C66DA2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49" y="2503174"/>
            <a:ext cx="5347064" cy="35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08FE4-A0C5-45F9-A274-60D1039066A0}"/>
              </a:ext>
            </a:extLst>
          </p:cNvPr>
          <p:cNvSpPr txBox="1"/>
          <p:nvPr/>
        </p:nvSpPr>
        <p:spPr>
          <a:xfrm>
            <a:off x="781001" y="672951"/>
            <a:ext cx="3733125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미래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당신도 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민족이었어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E4EE8-57EE-4355-953A-086BF7360718}"/>
              </a:ext>
            </a:extLst>
          </p:cNvPr>
          <p:cNvSpPr txBox="1"/>
          <p:nvPr/>
        </p:nvSpPr>
        <p:spPr>
          <a:xfrm>
            <a:off x="848373" y="4666545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오늘 회식은 어디서 할까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446BA-3289-4A28-B051-D4B795C78BF8}"/>
              </a:ext>
            </a:extLst>
          </p:cNvPr>
          <p:cNvSpPr txBox="1"/>
          <p:nvPr/>
        </p:nvSpPr>
        <p:spPr>
          <a:xfrm>
            <a:off x="781001" y="5209324"/>
            <a:ext cx="4050681" cy="160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사람이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모여 메뉴를 정하는 건 정말 어려운 일입니다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그게 어색한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사람들끼리면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더욱 힘들겠죠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3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포트폴리오와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함께라면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간단히 해결 할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에어드랍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혹은 배민 아이디를 공유한다면 사용자들의 태그 속성값을 분석하여 가장 많이 겹치는 음식 혹은 피해야할 음식들을 추천해준다면 한결 더 편하고 쉽게 메뉴를 고를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554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두통? 이 증상 나타나면 반드시 병원 갈 것! : 네이버 포스트">
            <a:extLst>
              <a:ext uri="{FF2B5EF4-FFF2-40B4-BE49-F238E27FC236}">
                <a16:creationId xmlns:a16="http://schemas.microsoft.com/office/drawing/2014/main" id="{3B5A5F79-7D0B-4AE9-9FEC-FDEBD6B7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74" y="599855"/>
            <a:ext cx="9021217" cy="60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4243379" y="3459288"/>
            <a:ext cx="1408381" cy="1346505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726183" y="5203740"/>
            <a:ext cx="1219419" cy="1273852"/>
            <a:chOff x="1356092" y="324909"/>
            <a:chExt cx="4130308" cy="518675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84020"/>
              <a:chOff x="1442720" y="2230159"/>
              <a:chExt cx="3764874" cy="1784020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30603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298450" y="1288245"/>
              <a:ext cx="2419790" cy="493118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33159" y="2031149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14978" y="2803177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732994" y="719416"/>
            <a:ext cx="337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리스크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헷지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726183" y="3525254"/>
            <a:ext cx="3380858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사용자의 선택을 제한할 수 있는 필터 버블 현상이 일어날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2207333" y="2007608"/>
            <a:ext cx="3296422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또한 사용자는 비슷한 아이템들이 계속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제시됨에 따라 새로운 것이 없다고 느끼게 되고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추천피로도로 인해 추천이 지루해지고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서비스 이용의 선호도가 떨어질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178339" y="5554736"/>
            <a:ext cx="341204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통해 사용자는 주문 내역과 취향에 맞게 전형화 된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모델을 갖게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취향의 자기강화 현상을 겪게 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C674144-91F0-4588-9331-C30A61F4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F10B345-0E9C-4034-B7A8-7D324EC665C7}"/>
              </a:ext>
            </a:extLst>
          </p:cNvPr>
          <p:cNvSpPr txBox="1"/>
          <p:nvPr/>
        </p:nvSpPr>
        <p:spPr>
          <a:xfrm>
            <a:off x="732994" y="1142492"/>
            <a:ext cx="3151365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</a:t>
            </a:r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리스크가 발생하게 됩니다</a:t>
            </a:r>
            <a: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244E16-23E0-4045-962C-AA8B4FB92FD7}"/>
              </a:ext>
            </a:extLst>
          </p:cNvPr>
          <p:cNvSpPr txBox="1"/>
          <p:nvPr/>
        </p:nvSpPr>
        <p:spPr>
          <a:xfrm>
            <a:off x="253025" y="3258031"/>
            <a:ext cx="761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F2CE5E-F9E0-4AD3-BBDC-4352A3687959}"/>
              </a:ext>
            </a:extLst>
          </p:cNvPr>
          <p:cNvSpPr txBox="1"/>
          <p:nvPr/>
        </p:nvSpPr>
        <p:spPr>
          <a:xfrm>
            <a:off x="500840" y="2031962"/>
            <a:ext cx="761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A1282B-6E9E-4B56-85D2-7D562CEFD408}"/>
              </a:ext>
            </a:extLst>
          </p:cNvPr>
          <p:cNvSpPr txBox="1"/>
          <p:nvPr/>
        </p:nvSpPr>
        <p:spPr>
          <a:xfrm>
            <a:off x="4918279" y="5203895"/>
            <a:ext cx="761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</a:t>
            </a:r>
          </a:p>
        </p:txBody>
      </p:sp>
    </p:spTree>
    <p:extLst>
      <p:ext uri="{BB962C8B-B14F-4D97-AF65-F5344CB8AC3E}">
        <p14:creationId xmlns:p14="http://schemas.microsoft.com/office/powerpoint/2010/main" val="138107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더위 먹어서 입맛이 없나? 어디 아픈가… :: 중앙일보헬스미디어">
            <a:extLst>
              <a:ext uri="{FF2B5EF4-FFF2-40B4-BE49-F238E27FC236}">
                <a16:creationId xmlns:a16="http://schemas.microsoft.com/office/drawing/2014/main" id="{BA7DA9F9-DA92-42D2-A654-0CE0F98CE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3780" r="948"/>
          <a:stretch/>
        </p:blipFill>
        <p:spPr bwMode="auto">
          <a:xfrm>
            <a:off x="601322" y="2622680"/>
            <a:ext cx="3055963" cy="202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우울, 고통, 절망, 좌절 - 오마이뉴스 모바일">
            <a:extLst>
              <a:ext uri="{FF2B5EF4-FFF2-40B4-BE49-F238E27FC236}">
                <a16:creationId xmlns:a16="http://schemas.microsoft.com/office/drawing/2014/main" id="{6F290149-F535-49CD-A621-A7826CAB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85" y="4650439"/>
            <a:ext cx="3055962" cy="202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52F07-3646-443F-BFC7-487A33FF0DEE}"/>
              </a:ext>
            </a:extLst>
          </p:cNvPr>
          <p:cNvSpPr txBox="1"/>
          <p:nvPr/>
        </p:nvSpPr>
        <p:spPr>
          <a:xfrm>
            <a:off x="601322" y="845366"/>
            <a:ext cx="186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사용자와 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사장님의 불편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F691D-2F59-489B-ABD9-80612079706B}"/>
              </a:ext>
            </a:extLst>
          </p:cNvPr>
          <p:cNvSpPr txBox="1"/>
          <p:nvPr/>
        </p:nvSpPr>
        <p:spPr>
          <a:xfrm>
            <a:off x="6839470" y="4862527"/>
            <a:ext cx="385234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사장님 또한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이 추천 서비스에 자신의 가게가 추천되지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속상한 마음을 넘어 추천 알고리즘 자체에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의구심을 갖게 될 수도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B4808-1546-4670-A290-4EC2123A93C5}"/>
              </a:ext>
            </a:extLst>
          </p:cNvPr>
          <p:cNvSpPr txBox="1"/>
          <p:nvPr/>
        </p:nvSpPr>
        <p:spPr>
          <a:xfrm>
            <a:off x="3758885" y="3053568"/>
            <a:ext cx="3625781" cy="11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 서비스를 이용사용자는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 서비스에서 최신 트렌드 반영이 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불편함을 느낄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또한 추천 받은 가게의 음식이 입맛에 맞지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부정적인 감정이 생길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59E604-1503-47BE-A4F8-7DAED37DA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B3F352-AA2D-47EA-B267-D13B4C8722A5}"/>
              </a:ext>
            </a:extLst>
          </p:cNvPr>
          <p:cNvSpPr txBox="1"/>
          <p:nvPr/>
        </p:nvSpPr>
        <p:spPr>
          <a:xfrm>
            <a:off x="3758885" y="1595524"/>
            <a:ext cx="534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.. </a:t>
            </a: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이부분을 넣어야 할까</a:t>
            </a:r>
            <a:r>
              <a:rPr lang="en-US" altLang="ko-KR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413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A2554C-5F99-4E0A-B5A0-679642F7DF70}"/>
              </a:ext>
            </a:extLst>
          </p:cNvPr>
          <p:cNvSpPr/>
          <p:nvPr/>
        </p:nvSpPr>
        <p:spPr>
          <a:xfrm>
            <a:off x="0" y="772765"/>
            <a:ext cx="10691813" cy="3190838"/>
          </a:xfrm>
          <a:prstGeom prst="rect">
            <a:avLst/>
          </a:prstGeom>
          <a:gradFill flip="none" rotWithShape="1">
            <a:gsLst>
              <a:gs pos="100000">
                <a:srgbClr val="0D1C23"/>
              </a:gs>
              <a:gs pos="88000">
                <a:srgbClr val="17202B"/>
              </a:gs>
              <a:gs pos="75000">
                <a:schemeClr val="tx2">
                  <a:lumMod val="50000"/>
                </a:schemeClr>
              </a:gs>
              <a:gs pos="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2158B-21EB-434C-ABE0-84A0D95DB787}"/>
              </a:ext>
            </a:extLst>
          </p:cNvPr>
          <p:cNvSpPr txBox="1"/>
          <p:nvPr/>
        </p:nvSpPr>
        <p:spPr>
          <a:xfrm>
            <a:off x="253657" y="4386540"/>
            <a:ext cx="4986727" cy="2279470"/>
          </a:xfrm>
          <a:prstGeom prst="rect">
            <a:avLst/>
          </a:prstGeom>
          <a:noFill/>
        </p:spPr>
        <p:txBody>
          <a:bodyPr wrap="square" numCol="1" spcCol="540000" rtlCol="0">
            <a:spAutoFit/>
          </a:bodyPr>
          <a:lstStyle/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가게 별 리뷰 데이터 </a:t>
            </a:r>
            <a:r>
              <a:rPr lang="en-US" altLang="ko-KR" sz="1579" dirty="0"/>
              <a:t>: </a:t>
            </a:r>
            <a:r>
              <a:rPr lang="ko-KR" altLang="en-US" sz="1579" dirty="0"/>
              <a:t>메뉴가 표시되어 있는 리뷰데이터가 필요</a:t>
            </a:r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가게 영업 정보 </a:t>
            </a:r>
            <a:r>
              <a:rPr lang="en-US" altLang="ko-KR" sz="1579" dirty="0"/>
              <a:t>: </a:t>
            </a:r>
            <a:r>
              <a:rPr lang="ko-KR" altLang="en-US" sz="1579" dirty="0"/>
              <a:t>현재 가게가 영업 중인지 확인을 위해 필요</a:t>
            </a:r>
            <a:endParaRPr lang="en-US" altLang="ko-KR" sz="1579" dirty="0"/>
          </a:p>
          <a:p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사용자 별 주문 내역 </a:t>
            </a:r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사용자 데이터 </a:t>
            </a:r>
            <a:r>
              <a:rPr lang="en-US" altLang="ko-KR" sz="1579" dirty="0"/>
              <a:t>: </a:t>
            </a:r>
            <a:r>
              <a:rPr lang="ko-KR" altLang="en-US" sz="1579" dirty="0"/>
              <a:t>패턴 분석을 위해 </a:t>
            </a:r>
            <a:r>
              <a:rPr lang="en-US" altLang="ko-KR" sz="1579" dirty="0"/>
              <a:t>VIP(</a:t>
            </a:r>
            <a:r>
              <a:rPr lang="ko-KR" altLang="en-US" sz="1579" dirty="0" err="1"/>
              <a:t>귀한분</a:t>
            </a:r>
            <a:r>
              <a:rPr lang="en-US" altLang="ko-KR" sz="1579" dirty="0"/>
              <a:t>) </a:t>
            </a:r>
            <a:r>
              <a:rPr lang="ko-KR" altLang="en-US" sz="1579" dirty="0"/>
              <a:t>이상의 데이터가 필요하다</a:t>
            </a:r>
            <a:r>
              <a:rPr lang="en-US" altLang="ko-KR" sz="1579" dirty="0"/>
              <a:t>.</a:t>
            </a:r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주문 내역 </a:t>
            </a:r>
            <a:r>
              <a:rPr lang="en-US" altLang="ko-KR" sz="1579" dirty="0"/>
              <a:t>: </a:t>
            </a:r>
            <a:r>
              <a:rPr lang="ko-KR" altLang="en-US" sz="1579" dirty="0"/>
              <a:t>가게</a:t>
            </a:r>
            <a:r>
              <a:rPr lang="en-US" altLang="ko-KR" sz="1579" dirty="0"/>
              <a:t>, </a:t>
            </a:r>
            <a:r>
              <a:rPr lang="ko-KR" altLang="en-US" sz="1579" dirty="0"/>
              <a:t>메뉴</a:t>
            </a:r>
            <a:r>
              <a:rPr lang="en-US" altLang="ko-KR" sz="1579" dirty="0"/>
              <a:t>, </a:t>
            </a:r>
            <a:r>
              <a:rPr lang="ko-KR" altLang="en-US" sz="1579" dirty="0"/>
              <a:t>주문 일시</a:t>
            </a:r>
            <a:endParaRPr lang="en-US" altLang="ko-KR" sz="1579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45C64-6A8A-44DF-A2FA-A976F6CE3E8E}"/>
              </a:ext>
            </a:extLst>
          </p:cNvPr>
          <p:cNvSpPr txBox="1"/>
          <p:nvPr/>
        </p:nvSpPr>
        <p:spPr>
          <a:xfrm>
            <a:off x="5837485" y="4406841"/>
            <a:ext cx="4373873" cy="227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데이터 기간 </a:t>
            </a:r>
            <a:r>
              <a:rPr lang="en-US" altLang="ko-KR" sz="1579" dirty="0"/>
              <a:t>: </a:t>
            </a:r>
            <a:r>
              <a:rPr lang="ko-KR" altLang="en-US" sz="1579" dirty="0"/>
              <a:t>코로나 이후 현재까지의 기간</a:t>
            </a:r>
            <a:endParaRPr lang="en-US" altLang="ko-KR" sz="1579" dirty="0"/>
          </a:p>
          <a:p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지역 설정 </a:t>
            </a:r>
            <a:endParaRPr lang="en-US" altLang="ko-KR" sz="1579" dirty="0"/>
          </a:p>
          <a:p>
            <a:pPr marL="651567" lvl="1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가게 </a:t>
            </a:r>
            <a:r>
              <a:rPr lang="en-US" altLang="ko-KR" sz="1579" dirty="0"/>
              <a:t>: 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‘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서울특별시 송파구 방이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2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동 위례성대로 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2’ 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기준으로 배달이 가능한 가게</a:t>
            </a:r>
            <a:endParaRPr lang="en-US" altLang="ko-KR" sz="1579" dirty="0">
              <a:solidFill>
                <a:sysClr val="windowText" lastClr="000000"/>
              </a:solidFill>
              <a:latin typeface="+mj-lt"/>
              <a:ea typeface="배달의민족 을지로체 TTF" panose="020B0600000101010101" pitchFamily="50" charset="-127"/>
            </a:endParaRPr>
          </a:p>
          <a:p>
            <a:pPr marL="651567" lvl="1" indent="-250603">
              <a:buFont typeface="Arial" panose="020B0604020202020204" pitchFamily="34" charset="0"/>
              <a:buChar char="•"/>
            </a:pP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사용자 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: 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서울특별시 송파구 방이동에서 주문한 이력이 있는 </a:t>
            </a:r>
            <a:r>
              <a:rPr lang="ko-KR" altLang="en-US" sz="1579" dirty="0" err="1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귀한분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 이상</a:t>
            </a:r>
            <a:endParaRPr lang="en-US" altLang="ko-KR" sz="1579" dirty="0">
              <a:solidFill>
                <a:sysClr val="windowText" lastClr="000000"/>
              </a:solidFill>
              <a:latin typeface="+mj-lt"/>
              <a:ea typeface="배달의민족 을지로체 TTF" panose="020B0600000101010101" pitchFamily="50" charset="-127"/>
            </a:endParaRPr>
          </a:p>
          <a:p>
            <a:endParaRPr lang="ko-KR" altLang="en-US" sz="1579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38C035F-455B-4168-B48C-A336C8666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94" y="772765"/>
            <a:ext cx="3162712" cy="31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0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8D5FBE-6C90-4EDD-9A7F-C108CF815CEF}"/>
              </a:ext>
            </a:extLst>
          </p:cNvPr>
          <p:cNvGrpSpPr/>
          <p:nvPr/>
        </p:nvGrpSpPr>
        <p:grpSpPr>
          <a:xfrm>
            <a:off x="-1" y="2287438"/>
            <a:ext cx="10691813" cy="4499471"/>
            <a:chOff x="2712720" y="1158240"/>
            <a:chExt cx="8554720" cy="554101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6DB9C2-F61A-4827-A3C8-CDE16E4DB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50" t="15282" r="7583"/>
            <a:stretch/>
          </p:blipFill>
          <p:spPr>
            <a:xfrm>
              <a:off x="2712720" y="1158240"/>
              <a:ext cx="8554720" cy="5541010"/>
            </a:xfrm>
            <a:prstGeom prst="rect">
              <a:avLst/>
            </a:prstGeom>
          </p:spPr>
        </p:pic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432537D-94BE-402B-B839-7D7F8753732D}"/>
                </a:ext>
              </a:extLst>
            </p:cNvPr>
            <p:cNvSpPr/>
            <p:nvPr/>
          </p:nvSpPr>
          <p:spPr>
            <a:xfrm>
              <a:off x="3627120" y="1280160"/>
              <a:ext cx="6532880" cy="5140960"/>
            </a:xfrm>
            <a:custGeom>
              <a:avLst/>
              <a:gdLst>
                <a:gd name="connsiteX0" fmla="*/ 1046480 w 6532880"/>
                <a:gd name="connsiteY0" fmla="*/ 2357120 h 5140960"/>
                <a:gd name="connsiteX1" fmla="*/ 0 w 6532880"/>
                <a:gd name="connsiteY1" fmla="*/ 2783840 h 5140960"/>
                <a:gd name="connsiteX2" fmla="*/ 243840 w 6532880"/>
                <a:gd name="connsiteY2" fmla="*/ 3586480 h 5140960"/>
                <a:gd name="connsiteX3" fmla="*/ 2997200 w 6532880"/>
                <a:gd name="connsiteY3" fmla="*/ 5140960 h 5140960"/>
                <a:gd name="connsiteX4" fmla="*/ 3738880 w 6532880"/>
                <a:gd name="connsiteY4" fmla="*/ 3596640 h 5140960"/>
                <a:gd name="connsiteX5" fmla="*/ 5821680 w 6532880"/>
                <a:gd name="connsiteY5" fmla="*/ 4663440 h 5140960"/>
                <a:gd name="connsiteX6" fmla="*/ 6532880 w 6532880"/>
                <a:gd name="connsiteY6" fmla="*/ 2458720 h 5140960"/>
                <a:gd name="connsiteX7" fmla="*/ 2194560 w 6532880"/>
                <a:gd name="connsiteY7" fmla="*/ 0 h 5140960"/>
                <a:gd name="connsiteX8" fmla="*/ 1046480 w 6532880"/>
                <a:gd name="connsiteY8" fmla="*/ 2357120 h 51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32880" h="5140960">
                  <a:moveTo>
                    <a:pt x="1046480" y="2357120"/>
                  </a:moveTo>
                  <a:lnTo>
                    <a:pt x="0" y="2783840"/>
                  </a:lnTo>
                  <a:lnTo>
                    <a:pt x="243840" y="3586480"/>
                  </a:lnTo>
                  <a:lnTo>
                    <a:pt x="2997200" y="5140960"/>
                  </a:lnTo>
                  <a:lnTo>
                    <a:pt x="3738880" y="3596640"/>
                  </a:lnTo>
                  <a:lnTo>
                    <a:pt x="5821680" y="4663440"/>
                  </a:lnTo>
                  <a:lnTo>
                    <a:pt x="6532880" y="2458720"/>
                  </a:lnTo>
                  <a:lnTo>
                    <a:pt x="2194560" y="0"/>
                  </a:lnTo>
                  <a:lnTo>
                    <a:pt x="1046480" y="2357120"/>
                  </a:lnTo>
                  <a:close/>
                </a:path>
              </a:pathLst>
            </a:custGeom>
            <a:solidFill>
              <a:srgbClr val="FF0000">
                <a:alpha val="11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F7559A-1BBE-4733-B017-6D152D266C92}"/>
              </a:ext>
            </a:extLst>
          </p:cNvPr>
          <p:cNvSpPr txBox="1"/>
          <p:nvPr/>
        </p:nvSpPr>
        <p:spPr>
          <a:xfrm>
            <a:off x="170576" y="967257"/>
            <a:ext cx="3656770" cy="335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이 모델의 테스트 타겟은 바로 여러분</a:t>
            </a:r>
            <a:r>
              <a:rPr lang="en-US" altLang="ko-KR" sz="1579" dirty="0">
                <a:latin typeface="+mj-lt"/>
                <a:ea typeface="배달의민족 을지로체 TTF" panose="020B0600000101010101" pitchFamily="50" charset="-127"/>
              </a:rPr>
              <a:t>! </a:t>
            </a:r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입니다</a:t>
            </a:r>
            <a:r>
              <a:rPr lang="en-US" altLang="ko-KR" sz="1579" dirty="0">
                <a:latin typeface="+mj-lt"/>
                <a:ea typeface="배달의민족 을지로체 TTF" panose="020B0600000101010101" pitchFamily="50" charset="-127"/>
              </a:rPr>
              <a:t>.</a:t>
            </a:r>
            <a:endParaRPr lang="ko-KR" altLang="en-US" sz="1579" dirty="0">
              <a:latin typeface="+mj-lt"/>
              <a:ea typeface="배달의민족 을지로체 TTF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28C0A-8B0F-4EAD-91F3-25B8253E89E0}"/>
              </a:ext>
            </a:extLst>
          </p:cNvPr>
          <p:cNvSpPr txBox="1"/>
          <p:nvPr/>
        </p:nvSpPr>
        <p:spPr>
          <a:xfrm>
            <a:off x="5917426" y="1322839"/>
            <a:ext cx="4278735" cy="9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테스트 기준 위치를 본사의 위치로 잡았습니다</a:t>
            </a:r>
            <a:r>
              <a:rPr lang="en-US" altLang="ko-KR" sz="1579" dirty="0">
                <a:latin typeface="+mj-lt"/>
                <a:ea typeface="배달의민족 을지로체 TTF" panose="020B0600000101010101" pitchFamily="50" charset="-127"/>
              </a:rPr>
              <a:t>.</a:t>
            </a:r>
          </a:p>
          <a:p>
            <a:endParaRPr lang="en-US" altLang="ko-KR" sz="877" dirty="0">
              <a:latin typeface="+mj-lt"/>
              <a:ea typeface="배달의민족 을지로체 TTF" panose="020B0600000101010101" pitchFamily="50" charset="-127"/>
            </a:endParaRPr>
          </a:p>
          <a:p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좋은 음식을 먹고 싶은 곳에서 먹게 해준 여러분들에게</a:t>
            </a:r>
            <a:endParaRPr lang="en-US" altLang="ko-KR" sz="1579" dirty="0">
              <a:latin typeface="+mj-lt"/>
              <a:ea typeface="배달의민족 을지로체 TTF" panose="020B0600000101010101" pitchFamily="50" charset="-127"/>
            </a:endParaRPr>
          </a:p>
          <a:p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좋아하는 음식을 먹고 싶은 곳에서 먹게 해주겠습니다</a:t>
            </a:r>
            <a:r>
              <a:rPr lang="en-US" altLang="ko-KR" sz="1579" dirty="0">
                <a:latin typeface="+mj-lt"/>
                <a:ea typeface="배달의민족 을지로체 TTF" panose="020B0600000101010101" pitchFamily="50" charset="-127"/>
              </a:rPr>
              <a:t>.</a:t>
            </a:r>
            <a:endParaRPr lang="ko-KR" altLang="en-US" sz="1579" dirty="0">
              <a:latin typeface="+mj-lt"/>
              <a:ea typeface="배달의민족 을지로체 TTF" panose="020B0600000101010101" pitchFamily="50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19E611FE-1E42-4ABD-8EFB-EBB456D4CCD7}"/>
              </a:ext>
            </a:extLst>
          </p:cNvPr>
          <p:cNvSpPr/>
          <p:nvPr/>
        </p:nvSpPr>
        <p:spPr>
          <a:xfrm>
            <a:off x="1384094" y="3616895"/>
            <a:ext cx="3777774" cy="445492"/>
          </a:xfrm>
          <a:prstGeom prst="wedgeRoundRectCallout">
            <a:avLst>
              <a:gd name="adj1" fmla="val -23191"/>
              <a:gd name="adj2" fmla="val 92500"/>
              <a:gd name="adj3" fmla="val 16667"/>
            </a:avLst>
          </a:prstGeom>
          <a:solidFill>
            <a:schemeClr val="accent1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(‘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서울특별시 송파구 방이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2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동 위례성대로 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2’)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271122-1A30-4EB5-95B8-BD0834AE7A1C}"/>
              </a:ext>
            </a:extLst>
          </p:cNvPr>
          <p:cNvSpPr txBox="1"/>
          <p:nvPr/>
        </p:nvSpPr>
        <p:spPr>
          <a:xfrm>
            <a:off x="962263" y="1547922"/>
            <a:ext cx="2962671" cy="578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79" dirty="0"/>
              <a:t>19</a:t>
            </a:r>
            <a:r>
              <a:rPr lang="ko-KR" altLang="en-US" sz="1579" dirty="0"/>
              <a:t>장 초안입니다</a:t>
            </a:r>
            <a:r>
              <a:rPr lang="en-US" altLang="ko-KR" sz="1579" dirty="0"/>
              <a:t>. </a:t>
            </a:r>
            <a:r>
              <a:rPr lang="ko-KR" altLang="en-US" sz="1579" dirty="0"/>
              <a:t>수정해주세요</a:t>
            </a:r>
            <a:endParaRPr lang="en-US" altLang="ko-KR" sz="1579" dirty="0"/>
          </a:p>
          <a:p>
            <a:r>
              <a:rPr lang="en-US" altLang="ko-KR" sz="1579" dirty="0"/>
              <a:t>(</a:t>
            </a:r>
            <a:r>
              <a:rPr lang="ko-KR" altLang="en-US" sz="1579" dirty="0"/>
              <a:t>수정 후 이 글상자는 삭제할 것</a:t>
            </a:r>
            <a:r>
              <a:rPr lang="en-US" altLang="ko-KR" sz="1579" dirty="0"/>
              <a:t>)</a:t>
            </a:r>
            <a:endParaRPr lang="ko-KR" altLang="en-US" sz="1579" dirty="0"/>
          </a:p>
        </p:txBody>
      </p:sp>
    </p:spTree>
    <p:extLst>
      <p:ext uri="{BB962C8B-B14F-4D97-AF65-F5344CB8AC3E}">
        <p14:creationId xmlns:p14="http://schemas.microsoft.com/office/powerpoint/2010/main" val="3340857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159870" y="1020502"/>
            <a:ext cx="2524635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7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참고문헌</a:t>
            </a:r>
            <a:endParaRPr lang="en-US" altLang="ko-KR" sz="167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333023" y="1359234"/>
            <a:ext cx="9978949" cy="494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김민주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3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김민균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유형에 따라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OTT 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서비스의 개인화 추천 서비스가 관계강화 및 고객 충성도에 미치는 영향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…”, Journal of service research and studies v.8 no.4, 2018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pp31 – 51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김범준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배민트렌드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2021_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최규민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김상훈 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아레나 데이터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경진데회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노하우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위키북스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시스템의 전반적인 내용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Y.LAB, 2018.05.12, ‘https://yamalab.tistory.com/67’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“SVD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추천 시스템 구현하기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leebaro.tistory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2017.12.09, ‘https://url.kr/xwre2a’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은근 공감된다는 단어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‘.”,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instiz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2020, ‘https://www.instiz.net/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pt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/6688527?frompc=1’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이용자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지난해 한 달 평균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음식 주문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한겨레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2021.02.01, ‘https://url.kr/1keajf’.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스코페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왓챠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채용설명회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notion.so, ‘https://www.notion.so/23d561e222e04dd389bd9330bc8fae0c’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endParaRPr lang="en-US" altLang="ko-KR" sz="87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투명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(ppt7),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‘http://mk1101.makesplus.co.kr/’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검은색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‘https://youtube.com/36JvP5pw3po’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표지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현대카드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‘https://ccbblab.co.kr/134399/’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‘https://www.youtube.com/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watch?v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=i_bVAlEr-2g’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‘https://youtube.com/XZIwfrIMdn8’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‘https://youtube.com/kjQvjAXdW3Y’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Ppt6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‘https://url.kr/3nw1tj’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‘https://map.kakao.com/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더위 먹어서 입맛이 없나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어디가 아픈가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입맛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중앙일보 헬스미디어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2019.07.01, ‘https://jhealthmedia.joins.com/article/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artivle_view.asp?pno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=20592&amp;ispc=y’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증상 나타나면 반드시 병원 갈 것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고려대학교 구로병원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2017.10.20, ‘https://url.kr/8ha7sp’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우울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절망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m.ohmynews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qzadhb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침대 편안한 사진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img.freepik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‘https://url.kr/fwry6h’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극한 친구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우산을 씌워주는 모습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에이블뉴스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‘https://url.kr/63dipx’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가장 좋아하는 기회에 대한 명언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pss.kr, ‘https://ppss.kr/archives/65851’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덜어먹고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수저 위생 철저히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 시대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먹는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식사문화 바꾼다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dongA.com, ‘https://www.donga.com/news/Culture/article/all/20200922/103047777/1’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7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561" y="5416358"/>
            <a:ext cx="1681252" cy="119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98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705976"/>
                <a:gd name="connsiteY0" fmla="*/ 1107209 h 5536046"/>
                <a:gd name="connsiteX1" fmla="*/ 399418 w 5705976"/>
                <a:gd name="connsiteY1" fmla="*/ 1029704 h 5536046"/>
                <a:gd name="connsiteX2" fmla="*/ 855896 w 5705976"/>
                <a:gd name="connsiteY2" fmla="*/ 941128 h 5536046"/>
                <a:gd name="connsiteX3" fmla="*/ 1312374 w 5705976"/>
                <a:gd name="connsiteY3" fmla="*/ 852551 h 5536046"/>
                <a:gd name="connsiteX4" fmla="*/ 1882972 w 5705976"/>
                <a:gd name="connsiteY4" fmla="*/ 741830 h 5536046"/>
                <a:gd name="connsiteX5" fmla="*/ 2282390 w 5705976"/>
                <a:gd name="connsiteY5" fmla="*/ 664325 h 5536046"/>
                <a:gd name="connsiteX6" fmla="*/ 2967108 w 5705976"/>
                <a:gd name="connsiteY6" fmla="*/ 531460 h 5536046"/>
                <a:gd name="connsiteX7" fmla="*/ 3366526 w 5705976"/>
                <a:gd name="connsiteY7" fmla="*/ 453956 h 5536046"/>
                <a:gd name="connsiteX8" fmla="*/ 4051243 w 5705976"/>
                <a:gd name="connsiteY8" fmla="*/ 321091 h 5536046"/>
                <a:gd name="connsiteX9" fmla="*/ 4507721 w 5705976"/>
                <a:gd name="connsiteY9" fmla="*/ 232514 h 5536046"/>
                <a:gd name="connsiteX10" fmla="*/ 5078319 w 5705976"/>
                <a:gd name="connsiteY10" fmla="*/ 121793 h 5536046"/>
                <a:gd name="connsiteX11" fmla="*/ 5705976 w 5705976"/>
                <a:gd name="connsiteY11" fmla="*/ 0 h 5536046"/>
                <a:gd name="connsiteX12" fmla="*/ 5705976 w 5705976"/>
                <a:gd name="connsiteY12" fmla="*/ 608965 h 5536046"/>
                <a:gd name="connsiteX13" fmla="*/ 5705976 w 5705976"/>
                <a:gd name="connsiteY13" fmla="*/ 1107209 h 5536046"/>
                <a:gd name="connsiteX14" fmla="*/ 5705976 w 5705976"/>
                <a:gd name="connsiteY14" fmla="*/ 1494732 h 5536046"/>
                <a:gd name="connsiteX15" fmla="*/ 5705976 w 5705976"/>
                <a:gd name="connsiteY15" fmla="*/ 1992977 h 5536046"/>
                <a:gd name="connsiteX16" fmla="*/ 5705976 w 5705976"/>
                <a:gd name="connsiteY16" fmla="*/ 2380500 h 5536046"/>
                <a:gd name="connsiteX17" fmla="*/ 5705976 w 5705976"/>
                <a:gd name="connsiteY17" fmla="*/ 2823383 h 5536046"/>
                <a:gd name="connsiteX18" fmla="*/ 5705976 w 5705976"/>
                <a:gd name="connsiteY18" fmla="*/ 3432349 h 5536046"/>
                <a:gd name="connsiteX19" fmla="*/ 5705976 w 5705976"/>
                <a:gd name="connsiteY19" fmla="*/ 3985953 h 5536046"/>
                <a:gd name="connsiteX20" fmla="*/ 5705976 w 5705976"/>
                <a:gd name="connsiteY20" fmla="*/ 4539558 h 5536046"/>
                <a:gd name="connsiteX21" fmla="*/ 5705976 w 5705976"/>
                <a:gd name="connsiteY21" fmla="*/ 5536046 h 5536046"/>
                <a:gd name="connsiteX22" fmla="*/ 5306558 w 5705976"/>
                <a:gd name="connsiteY22" fmla="*/ 5536046 h 5536046"/>
                <a:gd name="connsiteX23" fmla="*/ 4621841 w 5705976"/>
                <a:gd name="connsiteY23" fmla="*/ 5536046 h 5536046"/>
                <a:gd name="connsiteX24" fmla="*/ 3994183 w 5705976"/>
                <a:gd name="connsiteY24" fmla="*/ 5536046 h 5536046"/>
                <a:gd name="connsiteX25" fmla="*/ 3309466 w 5705976"/>
                <a:gd name="connsiteY25" fmla="*/ 5536046 h 5536046"/>
                <a:gd name="connsiteX26" fmla="*/ 2910048 w 5705976"/>
                <a:gd name="connsiteY26" fmla="*/ 5536046 h 5536046"/>
                <a:gd name="connsiteX27" fmla="*/ 2339450 w 5705976"/>
                <a:gd name="connsiteY27" fmla="*/ 5536046 h 5536046"/>
                <a:gd name="connsiteX28" fmla="*/ 1940032 w 5705976"/>
                <a:gd name="connsiteY28" fmla="*/ 5536046 h 5536046"/>
                <a:gd name="connsiteX29" fmla="*/ 1540614 w 5705976"/>
                <a:gd name="connsiteY29" fmla="*/ 5536046 h 5536046"/>
                <a:gd name="connsiteX30" fmla="*/ 855896 w 5705976"/>
                <a:gd name="connsiteY30" fmla="*/ 5536046 h 5536046"/>
                <a:gd name="connsiteX31" fmla="*/ 0 w 5705976"/>
                <a:gd name="connsiteY31" fmla="*/ 5536046 h 5536046"/>
                <a:gd name="connsiteX32" fmla="*/ 0 w 5705976"/>
                <a:gd name="connsiteY32" fmla="*/ 4982441 h 5536046"/>
                <a:gd name="connsiteX33" fmla="*/ 0 w 5705976"/>
                <a:gd name="connsiteY33" fmla="*/ 4561702 h 5536046"/>
                <a:gd name="connsiteX34" fmla="*/ 0 w 5705976"/>
                <a:gd name="connsiteY34" fmla="*/ 4008097 h 5536046"/>
                <a:gd name="connsiteX35" fmla="*/ 0 w 5705976"/>
                <a:gd name="connsiteY35" fmla="*/ 3543069 h 5536046"/>
                <a:gd name="connsiteX36" fmla="*/ 0 w 5705976"/>
                <a:gd name="connsiteY36" fmla="*/ 3033753 h 5536046"/>
                <a:gd name="connsiteX37" fmla="*/ 0 w 5705976"/>
                <a:gd name="connsiteY37" fmla="*/ 2480148 h 5536046"/>
                <a:gd name="connsiteX38" fmla="*/ 0 w 5705976"/>
                <a:gd name="connsiteY38" fmla="*/ 1926544 h 5536046"/>
                <a:gd name="connsiteX39" fmla="*/ 0 w 5705976"/>
                <a:gd name="connsiteY39" fmla="*/ 1107209 h 553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05976" h="5536046" extrusionOk="0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742381"/>
                <a:gd name="connsiteY0" fmla="*/ 1181106 h 5905530"/>
                <a:gd name="connsiteX1" fmla="*/ 689086 w 5742381"/>
                <a:gd name="connsiteY1" fmla="*/ 1039373 h 5905530"/>
                <a:gd name="connsiteX2" fmla="*/ 1091052 w 5742381"/>
                <a:gd name="connsiteY2" fmla="*/ 956696 h 5905530"/>
                <a:gd name="connsiteX3" fmla="*/ 1665290 w 5742381"/>
                <a:gd name="connsiteY3" fmla="*/ 838585 h 5905530"/>
                <a:gd name="connsiteX4" fmla="*/ 2354376 w 5742381"/>
                <a:gd name="connsiteY4" fmla="*/ 696853 h 5905530"/>
                <a:gd name="connsiteX5" fmla="*/ 2928614 w 5742381"/>
                <a:gd name="connsiteY5" fmla="*/ 578742 h 5905530"/>
                <a:gd name="connsiteX6" fmla="*/ 3502852 w 5742381"/>
                <a:gd name="connsiteY6" fmla="*/ 460631 h 5905530"/>
                <a:gd name="connsiteX7" fmla="*/ 4019667 w 5742381"/>
                <a:gd name="connsiteY7" fmla="*/ 354332 h 5905530"/>
                <a:gd name="connsiteX8" fmla="*/ 4536481 w 5742381"/>
                <a:gd name="connsiteY8" fmla="*/ 248032 h 5905530"/>
                <a:gd name="connsiteX9" fmla="*/ 5110719 w 5742381"/>
                <a:gd name="connsiteY9" fmla="*/ 129922 h 5905530"/>
                <a:gd name="connsiteX10" fmla="*/ 5742381 w 5742381"/>
                <a:gd name="connsiteY10" fmla="*/ 0 h 5905530"/>
                <a:gd name="connsiteX11" fmla="*/ 5742381 w 5742381"/>
                <a:gd name="connsiteY11" fmla="*/ 590553 h 5905530"/>
                <a:gd name="connsiteX12" fmla="*/ 5742381 w 5742381"/>
                <a:gd name="connsiteY12" fmla="*/ 1299217 h 5905530"/>
                <a:gd name="connsiteX13" fmla="*/ 5742381 w 5742381"/>
                <a:gd name="connsiteY13" fmla="*/ 2007880 h 5905530"/>
                <a:gd name="connsiteX14" fmla="*/ 5742381 w 5742381"/>
                <a:gd name="connsiteY14" fmla="*/ 2657489 h 5905530"/>
                <a:gd name="connsiteX15" fmla="*/ 5742381 w 5742381"/>
                <a:gd name="connsiteY15" fmla="*/ 3248042 h 5905530"/>
                <a:gd name="connsiteX16" fmla="*/ 5742381 w 5742381"/>
                <a:gd name="connsiteY16" fmla="*/ 3779539 h 5905530"/>
                <a:gd name="connsiteX17" fmla="*/ 5742381 w 5742381"/>
                <a:gd name="connsiteY17" fmla="*/ 4192926 h 5905530"/>
                <a:gd name="connsiteX18" fmla="*/ 5742381 w 5742381"/>
                <a:gd name="connsiteY18" fmla="*/ 4842535 h 5905530"/>
                <a:gd name="connsiteX19" fmla="*/ 5742381 w 5742381"/>
                <a:gd name="connsiteY19" fmla="*/ 5905530 h 5905530"/>
                <a:gd name="connsiteX20" fmla="*/ 5053295 w 5742381"/>
                <a:gd name="connsiteY20" fmla="*/ 5905530 h 5905530"/>
                <a:gd name="connsiteX21" fmla="*/ 4364210 w 5742381"/>
                <a:gd name="connsiteY21" fmla="*/ 5905530 h 5905530"/>
                <a:gd name="connsiteX22" fmla="*/ 3904819 w 5742381"/>
                <a:gd name="connsiteY22" fmla="*/ 5905530 h 5905530"/>
                <a:gd name="connsiteX23" fmla="*/ 3502852 w 5742381"/>
                <a:gd name="connsiteY23" fmla="*/ 5905530 h 5905530"/>
                <a:gd name="connsiteX24" fmla="*/ 2813767 w 5742381"/>
                <a:gd name="connsiteY24" fmla="*/ 5905530 h 5905530"/>
                <a:gd name="connsiteX25" fmla="*/ 2124681 w 5742381"/>
                <a:gd name="connsiteY25" fmla="*/ 5905530 h 5905530"/>
                <a:gd name="connsiteX26" fmla="*/ 1435595 w 5742381"/>
                <a:gd name="connsiteY26" fmla="*/ 5905530 h 5905530"/>
                <a:gd name="connsiteX27" fmla="*/ 1033629 w 5742381"/>
                <a:gd name="connsiteY27" fmla="*/ 5905530 h 5905530"/>
                <a:gd name="connsiteX28" fmla="*/ 631662 w 5742381"/>
                <a:gd name="connsiteY28" fmla="*/ 5905530 h 5905530"/>
                <a:gd name="connsiteX29" fmla="*/ 0 w 5742381"/>
                <a:gd name="connsiteY29" fmla="*/ 5905530 h 5905530"/>
                <a:gd name="connsiteX30" fmla="*/ 0 w 5742381"/>
                <a:gd name="connsiteY30" fmla="*/ 5409465 h 5905530"/>
                <a:gd name="connsiteX31" fmla="*/ 0 w 5742381"/>
                <a:gd name="connsiteY31" fmla="*/ 4960645 h 5905530"/>
                <a:gd name="connsiteX32" fmla="*/ 0 w 5742381"/>
                <a:gd name="connsiteY32" fmla="*/ 4417336 h 5905530"/>
                <a:gd name="connsiteX33" fmla="*/ 0 w 5742381"/>
                <a:gd name="connsiteY33" fmla="*/ 3779539 h 5905530"/>
                <a:gd name="connsiteX34" fmla="*/ 0 w 5742381"/>
                <a:gd name="connsiteY34" fmla="*/ 3330719 h 5905530"/>
                <a:gd name="connsiteX35" fmla="*/ 0 w 5742381"/>
                <a:gd name="connsiteY35" fmla="*/ 2692922 h 5905530"/>
                <a:gd name="connsiteX36" fmla="*/ 0 w 5742381"/>
                <a:gd name="connsiteY36" fmla="*/ 2196857 h 5905530"/>
                <a:gd name="connsiteX37" fmla="*/ 0 w 5742381"/>
                <a:gd name="connsiteY37" fmla="*/ 1700793 h 5905530"/>
                <a:gd name="connsiteX38" fmla="*/ 0 w 5742381"/>
                <a:gd name="connsiteY38" fmla="*/ 1181106 h 59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42381" h="5905530" extrusionOk="0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71278" y="6281774"/>
            <a:ext cx="10620534" cy="50513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71278" y="752844"/>
            <a:ext cx="10620534" cy="52505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2904</TotalTime>
  <Words>2528</Words>
  <Application>Microsoft Office PowerPoint</Application>
  <PresentationFormat>사용자 지정</PresentationFormat>
  <Paragraphs>461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나눔손글씨 바른정신</vt:lpstr>
      <vt:lpstr>나눔스퀘어 Bold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김차헌</cp:lastModifiedBy>
  <cp:revision>156</cp:revision>
  <dcterms:created xsi:type="dcterms:W3CDTF">2021-07-12T14:47:02Z</dcterms:created>
  <dcterms:modified xsi:type="dcterms:W3CDTF">2021-07-15T19:46:46Z</dcterms:modified>
</cp:coreProperties>
</file>